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60" r:id="rId1"/>
  </p:sldMasterIdLst>
  <p:sldIdLst>
    <p:sldId id="263" r:id="rId2"/>
    <p:sldId id="265" r:id="rId3"/>
    <p:sldId id="268" r:id="rId4"/>
    <p:sldId id="269" r:id="rId5"/>
    <p:sldId id="379" r:id="rId6"/>
    <p:sldId id="380" r:id="rId7"/>
    <p:sldId id="381" r:id="rId8"/>
    <p:sldId id="382" r:id="rId9"/>
    <p:sldId id="270" r:id="rId10"/>
    <p:sldId id="383" r:id="rId11"/>
    <p:sldId id="272" r:id="rId12"/>
    <p:sldId id="273" r:id="rId13"/>
    <p:sldId id="274" r:id="rId14"/>
    <p:sldId id="384" r:id="rId15"/>
    <p:sldId id="340" r:id="rId16"/>
    <p:sldId id="385" r:id="rId17"/>
    <p:sldId id="386" r:id="rId18"/>
    <p:sldId id="275" r:id="rId19"/>
    <p:sldId id="341" r:id="rId20"/>
    <p:sldId id="343" r:id="rId21"/>
    <p:sldId id="387" r:id="rId22"/>
    <p:sldId id="388" r:id="rId23"/>
    <p:sldId id="389" r:id="rId24"/>
    <p:sldId id="390" r:id="rId25"/>
    <p:sldId id="392" r:id="rId26"/>
    <p:sldId id="391" r:id="rId27"/>
    <p:sldId id="393" r:id="rId28"/>
    <p:sldId id="394" r:id="rId29"/>
    <p:sldId id="395" r:id="rId30"/>
    <p:sldId id="396" r:id="rId31"/>
    <p:sldId id="344" r:id="rId32"/>
    <p:sldId id="397" r:id="rId33"/>
    <p:sldId id="398" r:id="rId34"/>
    <p:sldId id="345" r:id="rId35"/>
    <p:sldId id="400" r:id="rId36"/>
    <p:sldId id="403" r:id="rId37"/>
    <p:sldId id="401" r:id="rId38"/>
    <p:sldId id="402" r:id="rId39"/>
    <p:sldId id="404" r:id="rId40"/>
    <p:sldId id="405" r:id="rId41"/>
    <p:sldId id="276" r:id="rId42"/>
    <p:sldId id="407" r:id="rId43"/>
    <p:sldId id="415" r:id="rId44"/>
    <p:sldId id="416" r:id="rId45"/>
    <p:sldId id="417" r:id="rId46"/>
    <p:sldId id="422" r:id="rId47"/>
    <p:sldId id="408" r:id="rId4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4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1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A70E35-D595-4417-9B13-DE16A85EC21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89F6AD2-314A-458A-829D-3EC33A51689F}">
      <dgm:prSet phldrT="[Text]"/>
      <dgm:spPr/>
      <dgm:t>
        <a:bodyPr/>
        <a:lstStyle/>
        <a:p>
          <a:r>
            <a:rPr lang="cs-CZ" dirty="0" smtClean="0"/>
            <a:t>Priorita 1</a:t>
          </a:r>
          <a:endParaRPr lang="cs-CZ" dirty="0"/>
        </a:p>
      </dgm:t>
    </dgm:pt>
    <dgm:pt modelId="{DC582836-2DA0-40E1-ACBD-3C012B303B34}" type="parTrans" cxnId="{03300100-D074-40E7-AFDE-30115753DA91}">
      <dgm:prSet/>
      <dgm:spPr/>
      <dgm:t>
        <a:bodyPr/>
        <a:lstStyle/>
        <a:p>
          <a:endParaRPr lang="cs-CZ"/>
        </a:p>
      </dgm:t>
    </dgm:pt>
    <dgm:pt modelId="{F0CCD8CC-5CDF-4F0C-8829-ABCC98FA653A}" type="sibTrans" cxnId="{03300100-D074-40E7-AFDE-30115753DA91}">
      <dgm:prSet/>
      <dgm:spPr/>
      <dgm:t>
        <a:bodyPr/>
        <a:lstStyle/>
        <a:p>
          <a:endParaRPr lang="cs-CZ"/>
        </a:p>
      </dgm:t>
    </dgm:pt>
    <dgm:pt modelId="{D36530A7-FC46-441A-825E-15ABF5BAC5E8}">
      <dgm:prSet phldrT="[Text]"/>
      <dgm:spPr/>
      <dgm:t>
        <a:bodyPr/>
        <a:lstStyle/>
        <a:p>
          <a:r>
            <a:rPr lang="cs-CZ" dirty="0" smtClean="0"/>
            <a:t>Cíl 1.1.	</a:t>
          </a:r>
          <a:endParaRPr lang="cs-CZ" dirty="0"/>
        </a:p>
      </dgm:t>
    </dgm:pt>
    <dgm:pt modelId="{AD371E4E-2425-4423-B1E3-A38C30896180}" type="parTrans" cxnId="{0E0530E2-C825-41D0-83EA-100B3282AF51}">
      <dgm:prSet/>
      <dgm:spPr/>
      <dgm:t>
        <a:bodyPr/>
        <a:lstStyle/>
        <a:p>
          <a:endParaRPr lang="cs-CZ"/>
        </a:p>
      </dgm:t>
    </dgm:pt>
    <dgm:pt modelId="{C266C7E4-7DE3-41B4-995A-330BD01898F3}" type="sibTrans" cxnId="{0E0530E2-C825-41D0-83EA-100B3282AF51}">
      <dgm:prSet/>
      <dgm:spPr/>
      <dgm:t>
        <a:bodyPr/>
        <a:lstStyle/>
        <a:p>
          <a:endParaRPr lang="cs-CZ"/>
        </a:p>
      </dgm:t>
    </dgm:pt>
    <dgm:pt modelId="{A454CFAA-28F9-4429-8F9F-62178B025B2F}">
      <dgm:prSet phldrT="[Text]"/>
      <dgm:spPr/>
      <dgm:t>
        <a:bodyPr/>
        <a:lstStyle/>
        <a:p>
          <a:r>
            <a:rPr lang="cs-CZ" dirty="0" smtClean="0"/>
            <a:t>Aktivita 1.1.1.	</a:t>
          </a:r>
          <a:endParaRPr lang="cs-CZ" dirty="0"/>
        </a:p>
      </dgm:t>
    </dgm:pt>
    <dgm:pt modelId="{4BECC228-9EFD-4888-A67F-476E814543F9}" type="parTrans" cxnId="{51DDE898-C450-4F2A-A10E-303216B31ABD}">
      <dgm:prSet/>
      <dgm:spPr/>
      <dgm:t>
        <a:bodyPr/>
        <a:lstStyle/>
        <a:p>
          <a:endParaRPr lang="cs-CZ"/>
        </a:p>
      </dgm:t>
    </dgm:pt>
    <dgm:pt modelId="{E139A5CB-9E64-4A87-8F96-0474643A63EB}" type="sibTrans" cxnId="{51DDE898-C450-4F2A-A10E-303216B31ABD}">
      <dgm:prSet/>
      <dgm:spPr/>
      <dgm:t>
        <a:bodyPr/>
        <a:lstStyle/>
        <a:p>
          <a:endParaRPr lang="cs-CZ"/>
        </a:p>
      </dgm:t>
    </dgm:pt>
    <dgm:pt modelId="{760D19E2-E3B8-44D7-8379-155214FB407F}">
      <dgm:prSet phldrT="[Text]"/>
      <dgm:spPr/>
      <dgm:t>
        <a:bodyPr/>
        <a:lstStyle/>
        <a:p>
          <a:r>
            <a:rPr lang="cs-CZ" dirty="0" smtClean="0"/>
            <a:t>Aktivita 1.1.2.</a:t>
          </a:r>
          <a:endParaRPr lang="cs-CZ" dirty="0"/>
        </a:p>
      </dgm:t>
    </dgm:pt>
    <dgm:pt modelId="{236F6154-419C-4605-83E6-D1CBB3B503E1}" type="parTrans" cxnId="{90C23739-E2A3-4974-BF0B-CB70691AD02A}">
      <dgm:prSet/>
      <dgm:spPr/>
      <dgm:t>
        <a:bodyPr/>
        <a:lstStyle/>
        <a:p>
          <a:endParaRPr lang="cs-CZ"/>
        </a:p>
      </dgm:t>
    </dgm:pt>
    <dgm:pt modelId="{A0F875E2-471B-4C3D-A5A6-408CCDC0EE6E}" type="sibTrans" cxnId="{90C23739-E2A3-4974-BF0B-CB70691AD02A}">
      <dgm:prSet/>
      <dgm:spPr/>
      <dgm:t>
        <a:bodyPr/>
        <a:lstStyle/>
        <a:p>
          <a:endParaRPr lang="cs-CZ"/>
        </a:p>
      </dgm:t>
    </dgm:pt>
    <dgm:pt modelId="{42E0A531-7A56-45B5-9236-F632D41F886F}">
      <dgm:prSet phldrT="[Text]"/>
      <dgm:spPr/>
      <dgm:t>
        <a:bodyPr/>
        <a:lstStyle/>
        <a:p>
          <a:r>
            <a:rPr lang="cs-CZ" dirty="0" smtClean="0"/>
            <a:t>Cíl 1.2.</a:t>
          </a:r>
          <a:endParaRPr lang="cs-CZ" dirty="0"/>
        </a:p>
      </dgm:t>
    </dgm:pt>
    <dgm:pt modelId="{87FE225B-A13C-4933-BC38-F7AA81F684C3}" type="parTrans" cxnId="{5A984EDE-6728-4EC3-B36A-C096B74EBD1C}">
      <dgm:prSet/>
      <dgm:spPr/>
      <dgm:t>
        <a:bodyPr/>
        <a:lstStyle/>
        <a:p>
          <a:endParaRPr lang="cs-CZ"/>
        </a:p>
      </dgm:t>
    </dgm:pt>
    <dgm:pt modelId="{EF0A4940-98C7-46D0-AC1F-E7D72DFC50E6}" type="sibTrans" cxnId="{5A984EDE-6728-4EC3-B36A-C096B74EBD1C}">
      <dgm:prSet/>
      <dgm:spPr/>
      <dgm:t>
        <a:bodyPr/>
        <a:lstStyle/>
        <a:p>
          <a:endParaRPr lang="cs-CZ"/>
        </a:p>
      </dgm:t>
    </dgm:pt>
    <dgm:pt modelId="{D08642B4-C2A8-4D72-A64A-86F68099FEBC}">
      <dgm:prSet phldrT="[Text]"/>
      <dgm:spPr/>
      <dgm:t>
        <a:bodyPr/>
        <a:lstStyle/>
        <a:p>
          <a:r>
            <a:rPr lang="cs-CZ" dirty="0" smtClean="0"/>
            <a:t>Aktivita 2.1.</a:t>
          </a:r>
          <a:endParaRPr lang="cs-CZ" dirty="0"/>
        </a:p>
      </dgm:t>
    </dgm:pt>
    <dgm:pt modelId="{68843CD4-F3F3-42FE-A50E-787C90008B96}" type="parTrans" cxnId="{FB858631-F697-4AD0-89D9-BEBEBF6FCC82}">
      <dgm:prSet/>
      <dgm:spPr/>
      <dgm:t>
        <a:bodyPr/>
        <a:lstStyle/>
        <a:p>
          <a:endParaRPr lang="cs-CZ"/>
        </a:p>
      </dgm:t>
    </dgm:pt>
    <dgm:pt modelId="{978D0F28-BC96-4B30-8676-276F4ACE5B30}" type="sibTrans" cxnId="{FB858631-F697-4AD0-89D9-BEBEBF6FCC82}">
      <dgm:prSet/>
      <dgm:spPr/>
      <dgm:t>
        <a:bodyPr/>
        <a:lstStyle/>
        <a:p>
          <a:endParaRPr lang="cs-CZ"/>
        </a:p>
      </dgm:t>
    </dgm:pt>
    <dgm:pt modelId="{D55B48E1-906B-4865-9680-7294056B0EF2}" type="pres">
      <dgm:prSet presAssocID="{2AA70E35-D595-4417-9B13-DE16A85EC2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9092C8D-765E-4BDF-BEC2-B7B782160CDE}" type="pres">
      <dgm:prSet presAssocID="{C89F6AD2-314A-458A-829D-3EC33A51689F}" presName="hierRoot1" presStyleCnt="0"/>
      <dgm:spPr/>
    </dgm:pt>
    <dgm:pt modelId="{0C039A5A-4A9B-4DF7-BF65-FDFF6F9B87C0}" type="pres">
      <dgm:prSet presAssocID="{C89F6AD2-314A-458A-829D-3EC33A51689F}" presName="composite" presStyleCnt="0"/>
      <dgm:spPr/>
    </dgm:pt>
    <dgm:pt modelId="{BB2048AF-967C-4637-AEB0-3ADCFDF70C4B}" type="pres">
      <dgm:prSet presAssocID="{C89F6AD2-314A-458A-829D-3EC33A51689F}" presName="background" presStyleLbl="node0" presStyleIdx="0" presStyleCnt="1"/>
      <dgm:spPr/>
    </dgm:pt>
    <dgm:pt modelId="{503458D5-1E59-4FAE-92E8-5806920757F1}" type="pres">
      <dgm:prSet presAssocID="{C89F6AD2-314A-458A-829D-3EC33A51689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12301DF-2524-44EA-9BB3-1402CC41EEAF}" type="pres">
      <dgm:prSet presAssocID="{C89F6AD2-314A-458A-829D-3EC33A51689F}" presName="hierChild2" presStyleCnt="0"/>
      <dgm:spPr/>
    </dgm:pt>
    <dgm:pt modelId="{A057ACDB-9492-4EAD-ADD0-DD7D1F548F73}" type="pres">
      <dgm:prSet presAssocID="{AD371E4E-2425-4423-B1E3-A38C30896180}" presName="Name10" presStyleLbl="parChTrans1D2" presStyleIdx="0" presStyleCnt="2"/>
      <dgm:spPr/>
      <dgm:t>
        <a:bodyPr/>
        <a:lstStyle/>
        <a:p>
          <a:endParaRPr lang="cs-CZ"/>
        </a:p>
      </dgm:t>
    </dgm:pt>
    <dgm:pt modelId="{695D75E7-0291-409F-B08D-00C90817D143}" type="pres">
      <dgm:prSet presAssocID="{D36530A7-FC46-441A-825E-15ABF5BAC5E8}" presName="hierRoot2" presStyleCnt="0"/>
      <dgm:spPr/>
    </dgm:pt>
    <dgm:pt modelId="{DE1E308C-64CB-4807-8002-3C6701AFC794}" type="pres">
      <dgm:prSet presAssocID="{D36530A7-FC46-441A-825E-15ABF5BAC5E8}" presName="composite2" presStyleCnt="0"/>
      <dgm:spPr/>
    </dgm:pt>
    <dgm:pt modelId="{C39DC933-F101-422E-B1E7-B1BA86B849C0}" type="pres">
      <dgm:prSet presAssocID="{D36530A7-FC46-441A-825E-15ABF5BAC5E8}" presName="background2" presStyleLbl="node2" presStyleIdx="0" presStyleCnt="2"/>
      <dgm:spPr/>
    </dgm:pt>
    <dgm:pt modelId="{F0085866-C21E-460A-B53E-960337C6D4A4}" type="pres">
      <dgm:prSet presAssocID="{D36530A7-FC46-441A-825E-15ABF5BAC5E8}" presName="text2" presStyleLbl="fgAcc2" presStyleIdx="0" presStyleCnt="2" custLinFactNeighborX="5555" custLinFactNeighborY="-93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9154DC1-F9CF-44F2-A1E0-D8AAE76EF53C}" type="pres">
      <dgm:prSet presAssocID="{D36530A7-FC46-441A-825E-15ABF5BAC5E8}" presName="hierChild3" presStyleCnt="0"/>
      <dgm:spPr/>
    </dgm:pt>
    <dgm:pt modelId="{A487288D-00B8-49CC-9D97-F0AB37C79EA3}" type="pres">
      <dgm:prSet presAssocID="{4BECC228-9EFD-4888-A67F-476E814543F9}" presName="Name17" presStyleLbl="parChTrans1D3" presStyleIdx="0" presStyleCnt="3"/>
      <dgm:spPr/>
      <dgm:t>
        <a:bodyPr/>
        <a:lstStyle/>
        <a:p>
          <a:endParaRPr lang="cs-CZ"/>
        </a:p>
      </dgm:t>
    </dgm:pt>
    <dgm:pt modelId="{D3084A34-8106-476E-A492-6A425499F959}" type="pres">
      <dgm:prSet presAssocID="{A454CFAA-28F9-4429-8F9F-62178B025B2F}" presName="hierRoot3" presStyleCnt="0"/>
      <dgm:spPr/>
    </dgm:pt>
    <dgm:pt modelId="{0A95ABE8-AE01-4F24-A223-A834840664C9}" type="pres">
      <dgm:prSet presAssocID="{A454CFAA-28F9-4429-8F9F-62178B025B2F}" presName="composite3" presStyleCnt="0"/>
      <dgm:spPr/>
    </dgm:pt>
    <dgm:pt modelId="{90204E51-D3A3-41C8-8963-FC78677060F7}" type="pres">
      <dgm:prSet presAssocID="{A454CFAA-28F9-4429-8F9F-62178B025B2F}" presName="background3" presStyleLbl="node3" presStyleIdx="0" presStyleCnt="3"/>
      <dgm:spPr/>
    </dgm:pt>
    <dgm:pt modelId="{3385466D-8D15-4903-8332-D2DCED3AB3E0}" type="pres">
      <dgm:prSet presAssocID="{A454CFAA-28F9-4429-8F9F-62178B025B2F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AC61834-AFEB-4432-B955-4FBE45275E4A}" type="pres">
      <dgm:prSet presAssocID="{A454CFAA-28F9-4429-8F9F-62178B025B2F}" presName="hierChild4" presStyleCnt="0"/>
      <dgm:spPr/>
    </dgm:pt>
    <dgm:pt modelId="{1810DF5D-6822-41D2-9956-297F0CD81FDA}" type="pres">
      <dgm:prSet presAssocID="{236F6154-419C-4605-83E6-D1CBB3B503E1}" presName="Name17" presStyleLbl="parChTrans1D3" presStyleIdx="1" presStyleCnt="3"/>
      <dgm:spPr/>
      <dgm:t>
        <a:bodyPr/>
        <a:lstStyle/>
        <a:p>
          <a:endParaRPr lang="cs-CZ"/>
        </a:p>
      </dgm:t>
    </dgm:pt>
    <dgm:pt modelId="{678D27BA-E778-4E45-A00F-9C047DE77B15}" type="pres">
      <dgm:prSet presAssocID="{760D19E2-E3B8-44D7-8379-155214FB407F}" presName="hierRoot3" presStyleCnt="0"/>
      <dgm:spPr/>
    </dgm:pt>
    <dgm:pt modelId="{DE6919A0-FEBC-4EE5-93AD-8DD4AF9FE5A1}" type="pres">
      <dgm:prSet presAssocID="{760D19E2-E3B8-44D7-8379-155214FB407F}" presName="composite3" presStyleCnt="0"/>
      <dgm:spPr/>
    </dgm:pt>
    <dgm:pt modelId="{D006BB2A-744B-4306-A70F-18200DFC821F}" type="pres">
      <dgm:prSet presAssocID="{760D19E2-E3B8-44D7-8379-155214FB407F}" presName="background3" presStyleLbl="node3" presStyleIdx="1" presStyleCnt="3"/>
      <dgm:spPr/>
    </dgm:pt>
    <dgm:pt modelId="{147B0911-D382-4AB8-BDAA-7C975F8C0206}" type="pres">
      <dgm:prSet presAssocID="{760D19E2-E3B8-44D7-8379-155214FB407F}" presName="text3" presStyleLbl="fgAcc3" presStyleIdx="1" presStyleCnt="3" custLinFactNeighborX="309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FB5C145-583D-4090-8BB9-950555F09E8D}" type="pres">
      <dgm:prSet presAssocID="{760D19E2-E3B8-44D7-8379-155214FB407F}" presName="hierChild4" presStyleCnt="0"/>
      <dgm:spPr/>
    </dgm:pt>
    <dgm:pt modelId="{FDEF34A2-1CCE-462C-B4BE-708796DDD1C0}" type="pres">
      <dgm:prSet presAssocID="{87FE225B-A13C-4933-BC38-F7AA81F684C3}" presName="Name10" presStyleLbl="parChTrans1D2" presStyleIdx="1" presStyleCnt="2"/>
      <dgm:spPr/>
      <dgm:t>
        <a:bodyPr/>
        <a:lstStyle/>
        <a:p>
          <a:endParaRPr lang="cs-CZ"/>
        </a:p>
      </dgm:t>
    </dgm:pt>
    <dgm:pt modelId="{94AE4A42-8C35-4490-8A84-E4ADEADF3CE8}" type="pres">
      <dgm:prSet presAssocID="{42E0A531-7A56-45B5-9236-F632D41F886F}" presName="hierRoot2" presStyleCnt="0"/>
      <dgm:spPr/>
    </dgm:pt>
    <dgm:pt modelId="{663311D2-0AD7-4537-BCC6-A086AB15D523}" type="pres">
      <dgm:prSet presAssocID="{42E0A531-7A56-45B5-9236-F632D41F886F}" presName="composite2" presStyleCnt="0"/>
      <dgm:spPr/>
    </dgm:pt>
    <dgm:pt modelId="{778DA079-8EFA-440C-98EB-B45A7614824B}" type="pres">
      <dgm:prSet presAssocID="{42E0A531-7A56-45B5-9236-F632D41F886F}" presName="background2" presStyleLbl="node2" presStyleIdx="1" presStyleCnt="2"/>
      <dgm:spPr/>
    </dgm:pt>
    <dgm:pt modelId="{9B52670F-3963-4F5E-8082-B17D9A9BE69E}" type="pres">
      <dgm:prSet presAssocID="{42E0A531-7A56-45B5-9236-F632D41F886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52DF4EB-229E-4D63-A6B4-F5DB8602095C}" type="pres">
      <dgm:prSet presAssocID="{42E0A531-7A56-45B5-9236-F632D41F886F}" presName="hierChild3" presStyleCnt="0"/>
      <dgm:spPr/>
    </dgm:pt>
    <dgm:pt modelId="{742DC46D-59E2-457D-B647-C6AE6F7F9A36}" type="pres">
      <dgm:prSet presAssocID="{68843CD4-F3F3-42FE-A50E-787C90008B96}" presName="Name17" presStyleLbl="parChTrans1D3" presStyleIdx="2" presStyleCnt="3"/>
      <dgm:spPr/>
      <dgm:t>
        <a:bodyPr/>
        <a:lstStyle/>
        <a:p>
          <a:endParaRPr lang="cs-CZ"/>
        </a:p>
      </dgm:t>
    </dgm:pt>
    <dgm:pt modelId="{E63EC7F6-5BC1-40F7-AE4E-6BEF4BEAF602}" type="pres">
      <dgm:prSet presAssocID="{D08642B4-C2A8-4D72-A64A-86F68099FEBC}" presName="hierRoot3" presStyleCnt="0"/>
      <dgm:spPr/>
    </dgm:pt>
    <dgm:pt modelId="{15F1C46F-8DB5-46A9-B70C-42D7DF1FEF77}" type="pres">
      <dgm:prSet presAssocID="{D08642B4-C2A8-4D72-A64A-86F68099FEBC}" presName="composite3" presStyleCnt="0"/>
      <dgm:spPr/>
    </dgm:pt>
    <dgm:pt modelId="{57D962FE-1593-451C-AE72-2990E66771F9}" type="pres">
      <dgm:prSet presAssocID="{D08642B4-C2A8-4D72-A64A-86F68099FEBC}" presName="background3" presStyleLbl="node3" presStyleIdx="2" presStyleCnt="3"/>
      <dgm:spPr/>
    </dgm:pt>
    <dgm:pt modelId="{EAEBF8F6-53E3-4659-A72E-3550D646EBBA}" type="pres">
      <dgm:prSet presAssocID="{D08642B4-C2A8-4D72-A64A-86F68099FEBC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BCE0927-6726-4D50-87E7-D674FCC38D0C}" type="pres">
      <dgm:prSet presAssocID="{D08642B4-C2A8-4D72-A64A-86F68099FEBC}" presName="hierChild4" presStyleCnt="0"/>
      <dgm:spPr/>
    </dgm:pt>
  </dgm:ptLst>
  <dgm:cxnLst>
    <dgm:cxn modelId="{03300100-D074-40E7-AFDE-30115753DA91}" srcId="{2AA70E35-D595-4417-9B13-DE16A85EC21F}" destId="{C89F6AD2-314A-458A-829D-3EC33A51689F}" srcOrd="0" destOrd="0" parTransId="{DC582836-2DA0-40E1-ACBD-3C012B303B34}" sibTransId="{F0CCD8CC-5CDF-4F0C-8829-ABCC98FA653A}"/>
    <dgm:cxn modelId="{FB858631-F697-4AD0-89D9-BEBEBF6FCC82}" srcId="{42E0A531-7A56-45B5-9236-F632D41F886F}" destId="{D08642B4-C2A8-4D72-A64A-86F68099FEBC}" srcOrd="0" destOrd="0" parTransId="{68843CD4-F3F3-42FE-A50E-787C90008B96}" sibTransId="{978D0F28-BC96-4B30-8676-276F4ACE5B30}"/>
    <dgm:cxn modelId="{68AA319E-1D3C-415B-AF55-02B1642ADCE9}" type="presOf" srcId="{68843CD4-F3F3-42FE-A50E-787C90008B96}" destId="{742DC46D-59E2-457D-B647-C6AE6F7F9A36}" srcOrd="0" destOrd="0" presId="urn:microsoft.com/office/officeart/2005/8/layout/hierarchy1"/>
    <dgm:cxn modelId="{5A984EDE-6728-4EC3-B36A-C096B74EBD1C}" srcId="{C89F6AD2-314A-458A-829D-3EC33A51689F}" destId="{42E0A531-7A56-45B5-9236-F632D41F886F}" srcOrd="1" destOrd="0" parTransId="{87FE225B-A13C-4933-BC38-F7AA81F684C3}" sibTransId="{EF0A4940-98C7-46D0-AC1F-E7D72DFC50E6}"/>
    <dgm:cxn modelId="{51DDE898-C450-4F2A-A10E-303216B31ABD}" srcId="{D36530A7-FC46-441A-825E-15ABF5BAC5E8}" destId="{A454CFAA-28F9-4429-8F9F-62178B025B2F}" srcOrd="0" destOrd="0" parTransId="{4BECC228-9EFD-4888-A67F-476E814543F9}" sibTransId="{E139A5CB-9E64-4A87-8F96-0474643A63EB}"/>
    <dgm:cxn modelId="{27CD12F5-439C-4C81-BC84-7B9A46A63CB0}" type="presOf" srcId="{236F6154-419C-4605-83E6-D1CBB3B503E1}" destId="{1810DF5D-6822-41D2-9956-297F0CD81FDA}" srcOrd="0" destOrd="0" presId="urn:microsoft.com/office/officeart/2005/8/layout/hierarchy1"/>
    <dgm:cxn modelId="{B0C972CD-BDDE-4431-920D-4311DDBA2E2F}" type="presOf" srcId="{D36530A7-FC46-441A-825E-15ABF5BAC5E8}" destId="{F0085866-C21E-460A-B53E-960337C6D4A4}" srcOrd="0" destOrd="0" presId="urn:microsoft.com/office/officeart/2005/8/layout/hierarchy1"/>
    <dgm:cxn modelId="{B6C8D16E-3E25-44C8-98FB-9623F46535D7}" type="presOf" srcId="{A454CFAA-28F9-4429-8F9F-62178B025B2F}" destId="{3385466D-8D15-4903-8332-D2DCED3AB3E0}" srcOrd="0" destOrd="0" presId="urn:microsoft.com/office/officeart/2005/8/layout/hierarchy1"/>
    <dgm:cxn modelId="{2887B7C7-B40F-4A8A-8AA9-86B08A6389F4}" type="presOf" srcId="{42E0A531-7A56-45B5-9236-F632D41F886F}" destId="{9B52670F-3963-4F5E-8082-B17D9A9BE69E}" srcOrd="0" destOrd="0" presId="urn:microsoft.com/office/officeart/2005/8/layout/hierarchy1"/>
    <dgm:cxn modelId="{8A41377E-8899-4905-959F-E887B10F0390}" type="presOf" srcId="{D08642B4-C2A8-4D72-A64A-86F68099FEBC}" destId="{EAEBF8F6-53E3-4659-A72E-3550D646EBBA}" srcOrd="0" destOrd="0" presId="urn:microsoft.com/office/officeart/2005/8/layout/hierarchy1"/>
    <dgm:cxn modelId="{BAD55354-467D-401C-AF04-A824CB7C6C01}" type="presOf" srcId="{4BECC228-9EFD-4888-A67F-476E814543F9}" destId="{A487288D-00B8-49CC-9D97-F0AB37C79EA3}" srcOrd="0" destOrd="0" presId="urn:microsoft.com/office/officeart/2005/8/layout/hierarchy1"/>
    <dgm:cxn modelId="{4603781F-DA04-4EA8-AF44-3A292EA80554}" type="presOf" srcId="{AD371E4E-2425-4423-B1E3-A38C30896180}" destId="{A057ACDB-9492-4EAD-ADD0-DD7D1F548F73}" srcOrd="0" destOrd="0" presId="urn:microsoft.com/office/officeart/2005/8/layout/hierarchy1"/>
    <dgm:cxn modelId="{0E0530E2-C825-41D0-83EA-100B3282AF51}" srcId="{C89F6AD2-314A-458A-829D-3EC33A51689F}" destId="{D36530A7-FC46-441A-825E-15ABF5BAC5E8}" srcOrd="0" destOrd="0" parTransId="{AD371E4E-2425-4423-B1E3-A38C30896180}" sibTransId="{C266C7E4-7DE3-41B4-995A-330BD01898F3}"/>
    <dgm:cxn modelId="{7CA10408-8539-4420-B3D2-F87D9206EDF5}" type="presOf" srcId="{87FE225B-A13C-4933-BC38-F7AA81F684C3}" destId="{FDEF34A2-1CCE-462C-B4BE-708796DDD1C0}" srcOrd="0" destOrd="0" presId="urn:microsoft.com/office/officeart/2005/8/layout/hierarchy1"/>
    <dgm:cxn modelId="{25422ED8-37C3-4909-9F69-6AD4CE88E64F}" type="presOf" srcId="{760D19E2-E3B8-44D7-8379-155214FB407F}" destId="{147B0911-D382-4AB8-BDAA-7C975F8C0206}" srcOrd="0" destOrd="0" presId="urn:microsoft.com/office/officeart/2005/8/layout/hierarchy1"/>
    <dgm:cxn modelId="{43D6DC9A-6975-435C-86D7-F2C61C463102}" type="presOf" srcId="{2AA70E35-D595-4417-9B13-DE16A85EC21F}" destId="{D55B48E1-906B-4865-9680-7294056B0EF2}" srcOrd="0" destOrd="0" presId="urn:microsoft.com/office/officeart/2005/8/layout/hierarchy1"/>
    <dgm:cxn modelId="{90C23739-E2A3-4974-BF0B-CB70691AD02A}" srcId="{D36530A7-FC46-441A-825E-15ABF5BAC5E8}" destId="{760D19E2-E3B8-44D7-8379-155214FB407F}" srcOrd="1" destOrd="0" parTransId="{236F6154-419C-4605-83E6-D1CBB3B503E1}" sibTransId="{A0F875E2-471B-4C3D-A5A6-408CCDC0EE6E}"/>
    <dgm:cxn modelId="{6380DF4B-C2B1-4F29-9B82-6CCC002CA86C}" type="presOf" srcId="{C89F6AD2-314A-458A-829D-3EC33A51689F}" destId="{503458D5-1E59-4FAE-92E8-5806920757F1}" srcOrd="0" destOrd="0" presId="urn:microsoft.com/office/officeart/2005/8/layout/hierarchy1"/>
    <dgm:cxn modelId="{15A2DA64-5454-48CC-A67C-D96B3A81ED00}" type="presParOf" srcId="{D55B48E1-906B-4865-9680-7294056B0EF2}" destId="{D9092C8D-765E-4BDF-BEC2-B7B782160CDE}" srcOrd="0" destOrd="0" presId="urn:microsoft.com/office/officeart/2005/8/layout/hierarchy1"/>
    <dgm:cxn modelId="{6F44AE55-DD4D-413E-8102-BD2C4085A036}" type="presParOf" srcId="{D9092C8D-765E-4BDF-BEC2-B7B782160CDE}" destId="{0C039A5A-4A9B-4DF7-BF65-FDFF6F9B87C0}" srcOrd="0" destOrd="0" presId="urn:microsoft.com/office/officeart/2005/8/layout/hierarchy1"/>
    <dgm:cxn modelId="{94DBB831-FBEB-4868-A610-5AF4799B6D60}" type="presParOf" srcId="{0C039A5A-4A9B-4DF7-BF65-FDFF6F9B87C0}" destId="{BB2048AF-967C-4637-AEB0-3ADCFDF70C4B}" srcOrd="0" destOrd="0" presId="urn:microsoft.com/office/officeart/2005/8/layout/hierarchy1"/>
    <dgm:cxn modelId="{7DB7FB59-D77B-4C33-89AC-6C176EAC6197}" type="presParOf" srcId="{0C039A5A-4A9B-4DF7-BF65-FDFF6F9B87C0}" destId="{503458D5-1E59-4FAE-92E8-5806920757F1}" srcOrd="1" destOrd="0" presId="urn:microsoft.com/office/officeart/2005/8/layout/hierarchy1"/>
    <dgm:cxn modelId="{BB6D6DA7-96BA-41E3-83C9-824CF9C66903}" type="presParOf" srcId="{D9092C8D-765E-4BDF-BEC2-B7B782160CDE}" destId="{812301DF-2524-44EA-9BB3-1402CC41EEAF}" srcOrd="1" destOrd="0" presId="urn:microsoft.com/office/officeart/2005/8/layout/hierarchy1"/>
    <dgm:cxn modelId="{C06E44CB-7A90-4AFD-B1DA-58666EF7FE6E}" type="presParOf" srcId="{812301DF-2524-44EA-9BB3-1402CC41EEAF}" destId="{A057ACDB-9492-4EAD-ADD0-DD7D1F548F73}" srcOrd="0" destOrd="0" presId="urn:microsoft.com/office/officeart/2005/8/layout/hierarchy1"/>
    <dgm:cxn modelId="{7B192A80-AEE5-4857-9582-F742984CA790}" type="presParOf" srcId="{812301DF-2524-44EA-9BB3-1402CC41EEAF}" destId="{695D75E7-0291-409F-B08D-00C90817D143}" srcOrd="1" destOrd="0" presId="urn:microsoft.com/office/officeart/2005/8/layout/hierarchy1"/>
    <dgm:cxn modelId="{682209E2-F349-4260-AD10-E835CEF71CD7}" type="presParOf" srcId="{695D75E7-0291-409F-B08D-00C90817D143}" destId="{DE1E308C-64CB-4807-8002-3C6701AFC794}" srcOrd="0" destOrd="0" presId="urn:microsoft.com/office/officeart/2005/8/layout/hierarchy1"/>
    <dgm:cxn modelId="{BBB9A0AE-3D40-4E49-8BF2-23852AC5865F}" type="presParOf" srcId="{DE1E308C-64CB-4807-8002-3C6701AFC794}" destId="{C39DC933-F101-422E-B1E7-B1BA86B849C0}" srcOrd="0" destOrd="0" presId="urn:microsoft.com/office/officeart/2005/8/layout/hierarchy1"/>
    <dgm:cxn modelId="{90B512C5-FBA3-4250-B76A-F08F323F9EE4}" type="presParOf" srcId="{DE1E308C-64CB-4807-8002-3C6701AFC794}" destId="{F0085866-C21E-460A-B53E-960337C6D4A4}" srcOrd="1" destOrd="0" presId="urn:microsoft.com/office/officeart/2005/8/layout/hierarchy1"/>
    <dgm:cxn modelId="{7094A923-449A-43BB-8338-B95720B327E3}" type="presParOf" srcId="{695D75E7-0291-409F-B08D-00C90817D143}" destId="{D9154DC1-F9CF-44F2-A1E0-D8AAE76EF53C}" srcOrd="1" destOrd="0" presId="urn:microsoft.com/office/officeart/2005/8/layout/hierarchy1"/>
    <dgm:cxn modelId="{CB1BE438-B979-4A0C-BC40-AE6D1C086309}" type="presParOf" srcId="{D9154DC1-F9CF-44F2-A1E0-D8AAE76EF53C}" destId="{A487288D-00B8-49CC-9D97-F0AB37C79EA3}" srcOrd="0" destOrd="0" presId="urn:microsoft.com/office/officeart/2005/8/layout/hierarchy1"/>
    <dgm:cxn modelId="{E6A48945-F171-4118-A9E9-FD056CE919FF}" type="presParOf" srcId="{D9154DC1-F9CF-44F2-A1E0-D8AAE76EF53C}" destId="{D3084A34-8106-476E-A492-6A425499F959}" srcOrd="1" destOrd="0" presId="urn:microsoft.com/office/officeart/2005/8/layout/hierarchy1"/>
    <dgm:cxn modelId="{FE5DDF07-1450-4ADB-B17A-2834E7AF2146}" type="presParOf" srcId="{D3084A34-8106-476E-A492-6A425499F959}" destId="{0A95ABE8-AE01-4F24-A223-A834840664C9}" srcOrd="0" destOrd="0" presId="urn:microsoft.com/office/officeart/2005/8/layout/hierarchy1"/>
    <dgm:cxn modelId="{C9135813-AF96-49BE-AE19-62DF75C97108}" type="presParOf" srcId="{0A95ABE8-AE01-4F24-A223-A834840664C9}" destId="{90204E51-D3A3-41C8-8963-FC78677060F7}" srcOrd="0" destOrd="0" presId="urn:microsoft.com/office/officeart/2005/8/layout/hierarchy1"/>
    <dgm:cxn modelId="{FC633B3B-A84D-4633-8F2E-0ABE6DE5C761}" type="presParOf" srcId="{0A95ABE8-AE01-4F24-A223-A834840664C9}" destId="{3385466D-8D15-4903-8332-D2DCED3AB3E0}" srcOrd="1" destOrd="0" presId="urn:microsoft.com/office/officeart/2005/8/layout/hierarchy1"/>
    <dgm:cxn modelId="{20FA96FF-4F7C-4330-9C1D-85CC7000EE50}" type="presParOf" srcId="{D3084A34-8106-476E-A492-6A425499F959}" destId="{7AC61834-AFEB-4432-B955-4FBE45275E4A}" srcOrd="1" destOrd="0" presId="urn:microsoft.com/office/officeart/2005/8/layout/hierarchy1"/>
    <dgm:cxn modelId="{5677FF2C-9D11-44AF-929B-7C053A28A304}" type="presParOf" srcId="{D9154DC1-F9CF-44F2-A1E0-D8AAE76EF53C}" destId="{1810DF5D-6822-41D2-9956-297F0CD81FDA}" srcOrd="2" destOrd="0" presId="urn:microsoft.com/office/officeart/2005/8/layout/hierarchy1"/>
    <dgm:cxn modelId="{2AEA519A-FA5E-4EFB-ABA0-BE890E26F232}" type="presParOf" srcId="{D9154DC1-F9CF-44F2-A1E0-D8AAE76EF53C}" destId="{678D27BA-E778-4E45-A00F-9C047DE77B15}" srcOrd="3" destOrd="0" presId="urn:microsoft.com/office/officeart/2005/8/layout/hierarchy1"/>
    <dgm:cxn modelId="{8678F120-3340-4E58-B19D-D8FD97221D8A}" type="presParOf" srcId="{678D27BA-E778-4E45-A00F-9C047DE77B15}" destId="{DE6919A0-FEBC-4EE5-93AD-8DD4AF9FE5A1}" srcOrd="0" destOrd="0" presId="urn:microsoft.com/office/officeart/2005/8/layout/hierarchy1"/>
    <dgm:cxn modelId="{9B2CAD86-0CAC-434E-A95D-AB2F6F17912F}" type="presParOf" srcId="{DE6919A0-FEBC-4EE5-93AD-8DD4AF9FE5A1}" destId="{D006BB2A-744B-4306-A70F-18200DFC821F}" srcOrd="0" destOrd="0" presId="urn:microsoft.com/office/officeart/2005/8/layout/hierarchy1"/>
    <dgm:cxn modelId="{51841833-DEAD-4DD0-947B-E005022EE26E}" type="presParOf" srcId="{DE6919A0-FEBC-4EE5-93AD-8DD4AF9FE5A1}" destId="{147B0911-D382-4AB8-BDAA-7C975F8C0206}" srcOrd="1" destOrd="0" presId="urn:microsoft.com/office/officeart/2005/8/layout/hierarchy1"/>
    <dgm:cxn modelId="{843EE56D-C717-481C-A36A-CF3225150FA4}" type="presParOf" srcId="{678D27BA-E778-4E45-A00F-9C047DE77B15}" destId="{6FB5C145-583D-4090-8BB9-950555F09E8D}" srcOrd="1" destOrd="0" presId="urn:microsoft.com/office/officeart/2005/8/layout/hierarchy1"/>
    <dgm:cxn modelId="{683721DC-8799-4710-9B3D-BC7A8CFA53A1}" type="presParOf" srcId="{812301DF-2524-44EA-9BB3-1402CC41EEAF}" destId="{FDEF34A2-1CCE-462C-B4BE-708796DDD1C0}" srcOrd="2" destOrd="0" presId="urn:microsoft.com/office/officeart/2005/8/layout/hierarchy1"/>
    <dgm:cxn modelId="{8C9DDD4D-44AE-4855-9F43-7CE02CD12A8E}" type="presParOf" srcId="{812301DF-2524-44EA-9BB3-1402CC41EEAF}" destId="{94AE4A42-8C35-4490-8A84-E4ADEADF3CE8}" srcOrd="3" destOrd="0" presId="urn:microsoft.com/office/officeart/2005/8/layout/hierarchy1"/>
    <dgm:cxn modelId="{E7387F8D-B3D2-4AD9-869E-3E10545E7AB9}" type="presParOf" srcId="{94AE4A42-8C35-4490-8A84-E4ADEADF3CE8}" destId="{663311D2-0AD7-4537-BCC6-A086AB15D523}" srcOrd="0" destOrd="0" presId="urn:microsoft.com/office/officeart/2005/8/layout/hierarchy1"/>
    <dgm:cxn modelId="{957483AA-1796-439B-A35D-8505A2BD4F9F}" type="presParOf" srcId="{663311D2-0AD7-4537-BCC6-A086AB15D523}" destId="{778DA079-8EFA-440C-98EB-B45A7614824B}" srcOrd="0" destOrd="0" presId="urn:microsoft.com/office/officeart/2005/8/layout/hierarchy1"/>
    <dgm:cxn modelId="{13DB84CE-1C38-4A36-B19E-27F51EBF3375}" type="presParOf" srcId="{663311D2-0AD7-4537-BCC6-A086AB15D523}" destId="{9B52670F-3963-4F5E-8082-B17D9A9BE69E}" srcOrd="1" destOrd="0" presId="urn:microsoft.com/office/officeart/2005/8/layout/hierarchy1"/>
    <dgm:cxn modelId="{1D626953-023E-4C29-A2DE-AF03A4B026DD}" type="presParOf" srcId="{94AE4A42-8C35-4490-8A84-E4ADEADF3CE8}" destId="{352DF4EB-229E-4D63-A6B4-F5DB8602095C}" srcOrd="1" destOrd="0" presId="urn:microsoft.com/office/officeart/2005/8/layout/hierarchy1"/>
    <dgm:cxn modelId="{20805880-9F5C-410A-9681-A2678D28CEDF}" type="presParOf" srcId="{352DF4EB-229E-4D63-A6B4-F5DB8602095C}" destId="{742DC46D-59E2-457D-B647-C6AE6F7F9A36}" srcOrd="0" destOrd="0" presId="urn:microsoft.com/office/officeart/2005/8/layout/hierarchy1"/>
    <dgm:cxn modelId="{151B8057-405A-43AC-9718-55671DA210B8}" type="presParOf" srcId="{352DF4EB-229E-4D63-A6B4-F5DB8602095C}" destId="{E63EC7F6-5BC1-40F7-AE4E-6BEF4BEAF602}" srcOrd="1" destOrd="0" presId="urn:microsoft.com/office/officeart/2005/8/layout/hierarchy1"/>
    <dgm:cxn modelId="{3D70B5A8-638D-46F8-B870-AD2462603721}" type="presParOf" srcId="{E63EC7F6-5BC1-40F7-AE4E-6BEF4BEAF602}" destId="{15F1C46F-8DB5-46A9-B70C-42D7DF1FEF77}" srcOrd="0" destOrd="0" presId="urn:microsoft.com/office/officeart/2005/8/layout/hierarchy1"/>
    <dgm:cxn modelId="{BB20A490-52D0-4251-8097-1EBDA3B849C2}" type="presParOf" srcId="{15F1C46F-8DB5-46A9-B70C-42D7DF1FEF77}" destId="{57D962FE-1593-451C-AE72-2990E66771F9}" srcOrd="0" destOrd="0" presId="urn:microsoft.com/office/officeart/2005/8/layout/hierarchy1"/>
    <dgm:cxn modelId="{EE632223-10A7-481B-A9FC-7935873DB66E}" type="presParOf" srcId="{15F1C46F-8DB5-46A9-B70C-42D7DF1FEF77}" destId="{EAEBF8F6-53E3-4659-A72E-3550D646EBBA}" srcOrd="1" destOrd="0" presId="urn:microsoft.com/office/officeart/2005/8/layout/hierarchy1"/>
    <dgm:cxn modelId="{C9E275A1-E0F7-42EB-A67F-456092EC860D}" type="presParOf" srcId="{E63EC7F6-5BC1-40F7-AE4E-6BEF4BEAF602}" destId="{0BCE0927-6726-4D50-87E7-D674FCC38D0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13. 2. 2017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6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13. 2. 2017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8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13. 2. 2017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74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13. 2. 2017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9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13. 2. 2017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11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13. 2. 2017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87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13. 2. 2017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1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13. 2. 2017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1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13. 2. 2017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1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13. 2. 2017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2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13. 2. 2017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1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8DF0-73CB-434D-8405-20C03FEDF87A}" type="datetimeFigureOut">
              <a:rPr lang="cs-CZ" smtClean="0"/>
              <a:t>13. 2. 2017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66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polecnostduha.cz/" TargetMode="External"/><Relationship Id="rId3" Type="http://schemas.openxmlformats.org/officeDocument/2006/relationships/hyperlink" Target="http://www.nadacesophia.cz/" TargetMode="External"/><Relationship Id="rId7" Type="http://schemas.openxmlformats.org/officeDocument/2006/relationships/hyperlink" Target="http://www.nadaceleontinka.cz/" TargetMode="External"/><Relationship Id="rId2" Type="http://schemas.openxmlformats.org/officeDocument/2006/relationships/hyperlink" Target="http://www.osf.cz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nadaceprovzdelani.cz/" TargetMode="External"/><Relationship Id="rId5" Type="http://schemas.openxmlformats.org/officeDocument/2006/relationships/hyperlink" Target="http://www.nadacecs.cz/" TargetMode="External"/><Relationship Id="rId4" Type="http://schemas.openxmlformats.org/officeDocument/2006/relationships/hyperlink" Target="http://www.vdv.cz/" TargetMode="External"/><Relationship Id="rId9" Type="http://schemas.openxmlformats.org/officeDocument/2006/relationships/image" Target="../media/image3.gi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0"/>
            <a:ext cx="9824867" cy="685800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7461908" y="5120416"/>
            <a:ext cx="36359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CZ.02.3.68/0.0/0.0/15_001/0000283</a:t>
            </a:r>
          </a:p>
        </p:txBody>
      </p:sp>
      <p:sp>
        <p:nvSpPr>
          <p:cNvPr id="2" name="Obdélník 1"/>
          <p:cNvSpPr/>
          <p:nvPr/>
        </p:nvSpPr>
        <p:spPr>
          <a:xfrm>
            <a:off x="2982033" y="1886635"/>
            <a:ext cx="6096000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altLang="cs-CZ" sz="3200" b="1" dirty="0"/>
              <a:t>Tvorba MAP</a:t>
            </a:r>
            <a:br>
              <a:rPr lang="cs-CZ" altLang="cs-CZ" sz="3200" b="1" dirty="0"/>
            </a:br>
            <a:r>
              <a:rPr lang="cs-CZ" altLang="cs-CZ" sz="3200" b="1" dirty="0" err="1" smtClean="0"/>
              <a:t>Webinář</a:t>
            </a:r>
            <a:r>
              <a:rPr lang="cs-CZ" altLang="cs-CZ" sz="3200" b="1" dirty="0" smtClean="0"/>
              <a:t> A5:	Akční plán</a:t>
            </a:r>
          </a:p>
          <a:p>
            <a:r>
              <a:rPr lang="cs-CZ" altLang="cs-CZ" sz="3200" b="1" dirty="0" smtClean="0"/>
              <a:t>			Financování</a:t>
            </a:r>
          </a:p>
          <a:p>
            <a:endParaRPr lang="cs-CZ" b="1" dirty="0" smtClean="0"/>
          </a:p>
          <a:p>
            <a:r>
              <a:rPr lang="cs-CZ" altLang="cs-CZ" b="1" dirty="0" err="1" smtClean="0"/>
              <a:t>Inspiromat</a:t>
            </a:r>
            <a:r>
              <a:rPr lang="cs-CZ" altLang="cs-CZ" b="1" dirty="0" smtClean="0"/>
              <a:t> č. 6 a 7</a:t>
            </a:r>
          </a:p>
          <a:p>
            <a:endParaRPr lang="cs-CZ" altLang="cs-CZ" b="1" dirty="0"/>
          </a:p>
          <a:p>
            <a:r>
              <a:rPr lang="cs-CZ" altLang="cs-CZ" b="1" dirty="0" smtClean="0"/>
              <a:t>Lektor Dana Diváková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20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Strategický rámec a aktivity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8" y="1800691"/>
            <a:ext cx="103632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Struktura strategické části</a:t>
            </a:r>
          </a:p>
          <a:p>
            <a:endParaRPr lang="cs-CZ" sz="2800" dirty="0"/>
          </a:p>
          <a:p>
            <a:endParaRPr lang="cs-CZ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52318017"/>
              </p:ext>
            </p:extLst>
          </p:nvPr>
        </p:nvGraphicFramePr>
        <p:xfrm>
          <a:off x="2032000" y="2373745"/>
          <a:ext cx="6714836" cy="345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8210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396" y="152689"/>
            <a:ext cx="10515600" cy="1325563"/>
          </a:xfrm>
        </p:spPr>
        <p:txBody>
          <a:bodyPr/>
          <a:lstStyle/>
          <a:p>
            <a:r>
              <a:rPr lang="cs-CZ" b="1" dirty="0" smtClean="0"/>
              <a:t>Souvislosti 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6" y="1412764"/>
            <a:ext cx="103632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Strategický rámec			dlouhodobost</a:t>
            </a:r>
          </a:p>
          <a:p>
            <a:endParaRPr lang="cs-CZ" sz="2800" dirty="0"/>
          </a:p>
          <a:p>
            <a:r>
              <a:rPr lang="cs-CZ" sz="2800" dirty="0" smtClean="0"/>
              <a:t>Akční plán				zahájení a postupná realizace            						dlouhodobých aktivit 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5214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7" name="Obdélník 6"/>
          <p:cNvSpPr/>
          <p:nvPr/>
        </p:nvSpPr>
        <p:spPr>
          <a:xfrm>
            <a:off x="969817" y="1757004"/>
            <a:ext cx="9827491" cy="429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 jsou aktivity pro MAP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Při praktickém psaní aktivit je třeba nastavit pro jednání pravidla, co jsou aktivity pro MAP a co ne. 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Například pro měkké projekty je možné použít rozlišení na </a:t>
            </a:r>
            <a:r>
              <a:rPr lang="cs-CZ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základě zdrojů </a:t>
            </a: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financování: co je financováno </a:t>
            </a:r>
            <a:r>
              <a:rPr lang="cs-CZ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státem v rámci provozních peněz škol</a:t>
            </a: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 </a:t>
            </a:r>
            <a:r>
              <a:rPr lang="cs-CZ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nepatří</a:t>
            </a: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popisu aktivit MAP. 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Aktivity financované ze strany zřizovatele, od sponzorů, grantů jsou typické aktivity pro MAP.  Ale i toto kritérium je velmi nedokonalé a má mnoho výjimek.</a:t>
            </a:r>
            <a:endParaRPr lang="cs-CZ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2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Roční  akční plán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6" y="1464419"/>
            <a:ext cx="10363201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Roční akční </a:t>
            </a:r>
            <a:r>
              <a:rPr lang="cs-CZ" sz="2400" b="1" dirty="0" smtClean="0"/>
              <a:t>plán</a:t>
            </a:r>
          </a:p>
          <a:p>
            <a:endParaRPr lang="cs-CZ" sz="2400" dirty="0"/>
          </a:p>
          <a:p>
            <a:r>
              <a:rPr lang="cs-CZ" sz="2400" b="1" dirty="0"/>
              <a:t>Obsahuje plán aktivit v každém roce jako kroky, které budeme realizovat v daném roce pro dosažení cílů.</a:t>
            </a:r>
            <a:r>
              <a:rPr lang="cs-CZ" sz="2400" dirty="0"/>
              <a:t>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/>
              <a:t>Například postupná výstavba nové školy bude mít napsáno, že cílem je postavit novou školu a v roce 2017 se má připravit </a:t>
            </a:r>
            <a:r>
              <a:rPr lang="cs-CZ" sz="2800" b="1" dirty="0"/>
              <a:t>projektová</a:t>
            </a:r>
            <a:r>
              <a:rPr lang="cs-CZ" sz="2400" b="1" dirty="0"/>
              <a:t> dokumentace</a:t>
            </a:r>
            <a:r>
              <a:rPr lang="cs-CZ" sz="2400" dirty="0"/>
              <a:t>.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/>
              <a:t>V ročním akčním plánu můžete zahájit všechny aktivity a v průběhu monitoringu sledujete, co se podařilo. Je možné, že se některé aktivity zpozdí nebo zastaví z objektivních důvodů.</a:t>
            </a:r>
          </a:p>
          <a:p>
            <a:endParaRPr lang="cs-CZ" alt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404563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Roční  akční plán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6" y="1464419"/>
            <a:ext cx="10363201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Roční akční </a:t>
            </a:r>
            <a:r>
              <a:rPr lang="cs-CZ" sz="2400" b="1" dirty="0" smtClean="0"/>
              <a:t>plán</a:t>
            </a:r>
          </a:p>
          <a:p>
            <a:endParaRPr lang="cs-CZ" sz="2400" dirty="0"/>
          </a:p>
          <a:p>
            <a:r>
              <a:rPr lang="cs-CZ" sz="2400" b="1" dirty="0"/>
              <a:t>Obsahuje plán aktivit v každém roce jako kroky, které budeme realizovat v daném roce pro dosažení cílů.</a:t>
            </a:r>
            <a:r>
              <a:rPr lang="cs-CZ" sz="2400" dirty="0"/>
              <a:t>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/>
              <a:t>Například postupná výstavba nové školy bude mít napsáno, že cílem je postavit novou školu a v roce 2017 se má připravit </a:t>
            </a:r>
            <a:r>
              <a:rPr lang="cs-CZ" sz="2800" b="1" dirty="0"/>
              <a:t>projektová</a:t>
            </a:r>
            <a:r>
              <a:rPr lang="cs-CZ" sz="2400" b="1" dirty="0"/>
              <a:t> dokumentace</a:t>
            </a:r>
            <a:r>
              <a:rPr lang="cs-CZ" sz="2400" dirty="0"/>
              <a:t>.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/>
              <a:t>V ročním akčním plánu můžete zahájit všechny aktivity a v průběhu monitoringu sledujete, co se podařilo. Je možné, že se některé aktivity zpozdí nebo zastaví z objektivních důvodů.</a:t>
            </a:r>
          </a:p>
          <a:p>
            <a:endParaRPr lang="cs-CZ" alt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3753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Roční akční plán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8" y="1800691"/>
            <a:ext cx="1036320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Roční akční plán je zpracován detailně vždy pro každý rok. 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Období</a:t>
            </a:r>
            <a:r>
              <a:rPr lang="cs-CZ" sz="2800" dirty="0"/>
              <a:t>, na které se připravuje roční akční plán, zvolí Řídicí výbor. 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Jsou </a:t>
            </a:r>
            <a:r>
              <a:rPr lang="cs-CZ" sz="2800" dirty="0"/>
              <a:t>možné obě varianty - plánování podle kalendářního roku, nebo plánování podle školního roku.</a:t>
            </a:r>
          </a:p>
          <a:p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50298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28" y="42561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Roční akční plán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4" y="1571077"/>
            <a:ext cx="103632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/>
              <a:t>Možná struktura ročního akčního </a:t>
            </a:r>
            <a:r>
              <a:rPr lang="cs-CZ" sz="3200" b="1" dirty="0" smtClean="0"/>
              <a:t>plánu</a:t>
            </a:r>
          </a:p>
          <a:p>
            <a:r>
              <a:rPr lang="cs-CZ" sz="3200" dirty="0" smtClean="0"/>
              <a:t>Volné zpracování </a:t>
            </a:r>
          </a:p>
          <a:p>
            <a:r>
              <a:rPr lang="cs-CZ" sz="3200" dirty="0" smtClean="0"/>
              <a:t>Roční </a:t>
            </a:r>
            <a:r>
              <a:rPr lang="cs-CZ" sz="3200" dirty="0"/>
              <a:t>akční plán nemusí mít podobu tabulky, může mít členění jako text s odstavci, nebo jako zápis z jednání s úkoly na celý rok. 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Pokud </a:t>
            </a:r>
            <a:r>
              <a:rPr lang="cs-CZ" sz="3200" dirty="0"/>
              <a:t>však zpracujete roční akční plán do tabulky v MS Excel, budete mít jasnou představu o nákladech, které budete v rámci daného roku potřebovat.</a:t>
            </a:r>
            <a:endParaRPr lang="cs-CZ" alt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31257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065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052603"/>
              </p:ext>
            </p:extLst>
          </p:nvPr>
        </p:nvGraphicFramePr>
        <p:xfrm>
          <a:off x="838200" y="1369018"/>
          <a:ext cx="10855034" cy="46737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4731">
                  <a:extLst>
                    <a:ext uri="{9D8B030D-6E8A-4147-A177-3AD203B41FA5}">
                      <a16:colId xmlns="" xmlns:a16="http://schemas.microsoft.com/office/drawing/2014/main" val="3685367333"/>
                    </a:ext>
                  </a:extLst>
                </a:gridCol>
                <a:gridCol w="3546859">
                  <a:extLst>
                    <a:ext uri="{9D8B030D-6E8A-4147-A177-3AD203B41FA5}">
                      <a16:colId xmlns="" xmlns:a16="http://schemas.microsoft.com/office/drawing/2014/main" val="4102706581"/>
                    </a:ext>
                  </a:extLst>
                </a:gridCol>
                <a:gridCol w="1484731">
                  <a:extLst>
                    <a:ext uri="{9D8B030D-6E8A-4147-A177-3AD203B41FA5}">
                      <a16:colId xmlns="" xmlns:a16="http://schemas.microsoft.com/office/drawing/2014/main" val="1886505172"/>
                    </a:ext>
                  </a:extLst>
                </a:gridCol>
                <a:gridCol w="1484731">
                  <a:extLst>
                    <a:ext uri="{9D8B030D-6E8A-4147-A177-3AD203B41FA5}">
                      <a16:colId xmlns="" xmlns:a16="http://schemas.microsoft.com/office/drawing/2014/main" val="3863420445"/>
                    </a:ext>
                  </a:extLst>
                </a:gridCol>
                <a:gridCol w="1270270">
                  <a:extLst>
                    <a:ext uri="{9D8B030D-6E8A-4147-A177-3AD203B41FA5}">
                      <a16:colId xmlns="" xmlns:a16="http://schemas.microsoft.com/office/drawing/2014/main" val="3243939255"/>
                    </a:ext>
                  </a:extLst>
                </a:gridCol>
                <a:gridCol w="791856">
                  <a:extLst>
                    <a:ext uri="{9D8B030D-6E8A-4147-A177-3AD203B41FA5}">
                      <a16:colId xmlns="" xmlns:a16="http://schemas.microsoft.com/office/drawing/2014/main" val="3610892943"/>
                    </a:ext>
                  </a:extLst>
                </a:gridCol>
                <a:gridCol w="791856">
                  <a:extLst>
                    <a:ext uri="{9D8B030D-6E8A-4147-A177-3AD203B41FA5}">
                      <a16:colId xmlns="" xmlns:a16="http://schemas.microsoft.com/office/drawing/2014/main" val="917191409"/>
                    </a:ext>
                  </a:extLst>
                </a:gridCol>
              </a:tblGrid>
              <a:tr h="441504"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="" xmlns:a16="http://schemas.microsoft.com/office/drawing/2014/main" val="859585671"/>
                  </a:ext>
                </a:extLst>
              </a:tr>
              <a:tr h="30353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Zahájení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popis - charakteristika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Realizátor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Náklady 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celkem 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="" xmlns:a16="http://schemas.microsoft.com/office/drawing/2014/main" val="2455267893"/>
                  </a:ext>
                </a:extLst>
              </a:tr>
              <a:tr h="2852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Zdroje 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celkem 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město 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="" xmlns:a16="http://schemas.microsoft.com/office/drawing/2014/main" val="3320752080"/>
                  </a:ext>
                </a:extLst>
              </a:tr>
              <a:tr h="1679138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</a:rPr>
                        <a:t>Leden 2017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Zajištění sociálně aktivizačních služeb pro rodiny s dětmi. </a:t>
                      </a:r>
                      <a:br>
                        <a:rPr lang="cs-CZ" sz="1800" u="none" strike="noStrike">
                          <a:effectLst/>
                        </a:rPr>
                      </a:br>
                      <a:r>
                        <a:rPr lang="cs-CZ" sz="1800" u="none" strike="noStrike">
                          <a:effectLst/>
                        </a:rPr>
                        <a:t>1.1. Pravidelná setkávání jednou týdně v rámci jednotlivých kroužků.</a:t>
                      </a:r>
                      <a:br>
                        <a:rPr lang="cs-CZ" sz="1800" u="none" strike="noStrike">
                          <a:effectLst/>
                        </a:rPr>
                      </a:br>
                      <a:r>
                        <a:rPr lang="cs-CZ" sz="1800" u="none" strike="noStrike">
                          <a:effectLst/>
                        </a:rPr>
                        <a:t>1.2. Zajištění výletů pro rodiny s dětmi. 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Oblastní charita Opava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MěÚ Jindřichov, KÚ MSK, příspěvky donátorů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180 000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63 000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243 000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="" xmlns:a16="http://schemas.microsoft.com/office/drawing/2014/main" val="2918000729"/>
                  </a:ext>
                </a:extLst>
              </a:tr>
              <a:tr h="1400357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</a:rPr>
                        <a:t> leden 2017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2.1. Vybavení Centra prevence </a:t>
                      </a:r>
                      <a:br>
                        <a:rPr lang="cs-CZ" sz="1800" u="none" strike="noStrike">
                          <a:effectLst/>
                        </a:rPr>
                      </a:br>
                      <a:r>
                        <a:rPr lang="cs-CZ" sz="1800" u="none" strike="noStrike">
                          <a:effectLst/>
                        </a:rPr>
                        <a:t>2.2. Zajištění preventivních aktivit na školách</a:t>
                      </a:r>
                      <a:br>
                        <a:rPr lang="cs-CZ" sz="1800" u="none" strike="noStrike">
                          <a:effectLst/>
                        </a:rPr>
                      </a:br>
                      <a:r>
                        <a:rPr lang="cs-CZ" sz="1800" u="none" strike="noStrike">
                          <a:effectLst/>
                        </a:rPr>
                        <a:t>2.3. Zajištění preventivních aktivit v rodinách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Oblastní charita Opava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KÚ MSK, MVČR, město Jindřichov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220 000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150 000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370 000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="" xmlns:a16="http://schemas.microsoft.com/office/drawing/2014/main" val="4091762106"/>
                  </a:ext>
                </a:extLst>
              </a:tr>
              <a:tr h="564015"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400 000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213 000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613 000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="" xmlns:a16="http://schemas.microsoft.com/office/drawing/2014/main" val="1123381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49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budeme realizovat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8" y="1800691"/>
            <a:ext cx="1036320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R</a:t>
            </a:r>
            <a:r>
              <a:rPr lang="cs-CZ" sz="2800" dirty="0" smtClean="0"/>
              <a:t>ozhodnutí:</a:t>
            </a:r>
          </a:p>
          <a:p>
            <a:r>
              <a:rPr lang="cs-CZ" sz="2800" dirty="0" smtClean="0"/>
              <a:t>Řídicí </a:t>
            </a:r>
            <a:r>
              <a:rPr lang="cs-CZ" sz="2800" dirty="0"/>
              <a:t>výbor </a:t>
            </a:r>
            <a:r>
              <a:rPr lang="cs-CZ" sz="2800" dirty="0" smtClean="0"/>
              <a:t>(větší míra podpory, realizační tým, partnerství)</a:t>
            </a:r>
          </a:p>
          <a:p>
            <a:r>
              <a:rPr lang="cs-CZ" sz="2800" dirty="0" smtClean="0"/>
              <a:t>?</a:t>
            </a:r>
          </a:p>
          <a:p>
            <a:r>
              <a:rPr lang="cs-CZ" sz="2800" dirty="0" smtClean="0"/>
              <a:t>Realizační tým je nápomocen žadateli se zpracováním aktivity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Projektový záměr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Logický rámec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Fáze před podáním projektu</a:t>
            </a:r>
          </a:p>
          <a:p>
            <a:endParaRPr lang="cs-CZ" sz="2800" dirty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93061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skupiny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6" y="1385055"/>
            <a:ext cx="10363201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1" dirty="0"/>
              <a:t> „</a:t>
            </a:r>
            <a:r>
              <a:rPr lang="cs-CZ" sz="2000" b="1" i="1" dirty="0"/>
              <a:t>POSTUPY MAP“: Zapojení partnerů partnerské platformy provede realizační tým v této formě (není určen počet akcí, pouze jejich obsah): </a:t>
            </a:r>
            <a:endParaRPr lang="cs-CZ" sz="2000" dirty="0"/>
          </a:p>
          <a:p>
            <a:pPr lvl="0" fontAlgn="base"/>
            <a:r>
              <a:rPr lang="cs-CZ" sz="2000" i="1" dirty="0"/>
              <a:t>Jednání Řídicího výboru s cílem </a:t>
            </a:r>
            <a:r>
              <a:rPr lang="cs-CZ" sz="2000" b="1" i="1" dirty="0"/>
              <a:t>definování priorit, které je potřeba rozpracovat do akčního plánu </a:t>
            </a:r>
            <a:r>
              <a:rPr lang="cs-CZ" sz="2000" i="1" dirty="0"/>
              <a:t>na další rok, návrhy konkrétních aktivit; </a:t>
            </a:r>
            <a:endParaRPr lang="cs-CZ" sz="2000" dirty="0"/>
          </a:p>
          <a:p>
            <a:pPr lvl="0" fontAlgn="base"/>
            <a:r>
              <a:rPr lang="cs-CZ" sz="2000" i="1" dirty="0"/>
              <a:t>Konzultace s partnery – </a:t>
            </a:r>
            <a:r>
              <a:rPr lang="cs-CZ" sz="2000" b="1" i="1" dirty="0"/>
              <a:t>sběr námětů pro konkrétní aktivity škol a aktivity spolupráce </a:t>
            </a:r>
            <a:r>
              <a:rPr lang="cs-CZ" sz="2000" i="1" dirty="0"/>
              <a:t>v daných prioritách pro příští rok; </a:t>
            </a:r>
            <a:endParaRPr lang="cs-CZ" sz="2000" dirty="0"/>
          </a:p>
          <a:p>
            <a:pPr lvl="0" fontAlgn="base"/>
            <a:r>
              <a:rPr lang="cs-CZ" sz="2000" i="1" dirty="0"/>
              <a:t>Zapojení partnerů do rozhodování s cílem vytvořit </a:t>
            </a:r>
            <a:r>
              <a:rPr lang="cs-CZ" sz="2000" b="1" i="1" dirty="0"/>
              <a:t>návrh plánu akcí pro rozpracování priorit</a:t>
            </a:r>
            <a:r>
              <a:rPr lang="cs-CZ" sz="2000" i="1" dirty="0"/>
              <a:t>, samostatná jednání pro zapracování aktivit spolupráce; </a:t>
            </a:r>
            <a:endParaRPr lang="cs-CZ" sz="2000" dirty="0"/>
          </a:p>
          <a:p>
            <a:pPr lvl="0" fontAlgn="base"/>
            <a:r>
              <a:rPr lang="cs-CZ" sz="2000" i="1" dirty="0"/>
              <a:t>Jednání </a:t>
            </a:r>
            <a:r>
              <a:rPr lang="cs-CZ" sz="2000" b="1" i="1" dirty="0"/>
              <a:t>Řídicího výboru s cílem projednání návrhů aktivit </a:t>
            </a:r>
            <a:r>
              <a:rPr lang="cs-CZ" sz="2000" i="1" dirty="0"/>
              <a:t>(realizační tým připraví podklad na základě informací z partnerské platformy); </a:t>
            </a:r>
            <a:endParaRPr lang="cs-CZ" sz="2000" dirty="0"/>
          </a:p>
          <a:p>
            <a:pPr lvl="0" fontAlgn="base"/>
            <a:r>
              <a:rPr lang="cs-CZ" sz="2000" i="1" dirty="0"/>
              <a:t>Jednání Řídicího výboru s cílem projednání a schválení </a:t>
            </a:r>
            <a:r>
              <a:rPr lang="cs-CZ" sz="2000" b="1" i="1" dirty="0"/>
              <a:t>návrhů aktivit, akčního ročního plánu, konkrétních opatření, odpovědnosti, termínů, měřitelnosti (SMART); </a:t>
            </a:r>
            <a:r>
              <a:rPr lang="cs-CZ" sz="2000" b="1" i="1" dirty="0" smtClean="0"/>
              <a:t>METODA SMART – CO TO JE</a:t>
            </a:r>
            <a:endParaRPr lang="cs-CZ" sz="2000" b="1" dirty="0"/>
          </a:p>
          <a:p>
            <a:pPr lvl="0" fontAlgn="base"/>
            <a:r>
              <a:rPr lang="cs-CZ" sz="2000" i="1" dirty="0"/>
              <a:t>Informování </a:t>
            </a:r>
            <a:r>
              <a:rPr lang="cs-CZ" sz="2000" b="1" i="1" dirty="0"/>
              <a:t>partnerů o akčním plánu</a:t>
            </a:r>
            <a:r>
              <a:rPr lang="cs-CZ" sz="2000" i="1" dirty="0"/>
              <a:t> na příští rok stanoveném Řídicím výborem; </a:t>
            </a:r>
            <a:endParaRPr lang="cs-CZ" sz="2000" dirty="0"/>
          </a:p>
          <a:p>
            <a:pPr lvl="0" fontAlgn="base"/>
            <a:r>
              <a:rPr lang="cs-CZ" sz="2000" i="1" dirty="0"/>
              <a:t>Jednání Řídicího výboru k rozhodnutí, jaké aktivity budou rozpracovány </a:t>
            </a:r>
            <a:r>
              <a:rPr lang="cs-CZ" sz="2000" b="1" i="1" dirty="0"/>
              <a:t>do formy logického rámce. </a:t>
            </a:r>
            <a:r>
              <a:rPr lang="cs-CZ" sz="2000" b="1" i="1" dirty="0" smtClean="0"/>
              <a:t>CO TO JE? </a:t>
            </a:r>
            <a:endParaRPr lang="cs-CZ" sz="2000" b="1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112430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203" y="83127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Akční plán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4" name="Obdélník 3"/>
          <p:cNvSpPr/>
          <p:nvPr/>
        </p:nvSpPr>
        <p:spPr>
          <a:xfrm>
            <a:off x="838200" y="1885244"/>
            <a:ext cx="10042236" cy="3193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24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Výstupem aktivit plánovaných v MAP nemusí být vždy následný projekt.</a:t>
            </a:r>
            <a:r>
              <a:rPr lang="cs-CZ" sz="24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aktivit naplánovaných v MAP patří i návrh jednoduchých aktivit, které přispějí ke zkvalitnění koordinace a spolupráce v zájmu dětí a žáků, kde jsou nároky na financování velmi malé.  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plánu mohou být navrženy i aktivity, které jsou následně uplatnitelné v žádostech o podporu ze strany nadací, místních samospráv nebo krajských a státní dotačních programů nebo jiných operačních programů. </a:t>
            </a:r>
            <a:endParaRPr lang="cs-CZ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81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SMART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6" y="1569782"/>
            <a:ext cx="10363201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Metoda SMART(ER)</a:t>
            </a:r>
            <a:endParaRPr lang="cs-CZ" sz="2000" dirty="0"/>
          </a:p>
          <a:p>
            <a:r>
              <a:rPr lang="cs-CZ" sz="2000" dirty="0"/>
              <a:t>Metoda SMART, která je používána téměř ve všech oblastech, ve kterých je zapotřebí plánovat říká, že cíl by měl být:</a:t>
            </a:r>
          </a:p>
          <a:p>
            <a:r>
              <a:rPr lang="cs-CZ" sz="2000" dirty="0"/>
              <a:t> </a:t>
            </a:r>
          </a:p>
          <a:p>
            <a:pPr lvl="0"/>
            <a:r>
              <a:rPr lang="cs-CZ" sz="2000" b="1" dirty="0"/>
              <a:t>Specifický</a:t>
            </a:r>
            <a:endParaRPr lang="cs-CZ" sz="2000" dirty="0"/>
          </a:p>
          <a:p>
            <a:pPr lvl="0"/>
            <a:r>
              <a:rPr lang="cs-CZ" sz="2000" b="1" dirty="0"/>
              <a:t>Měřitelný</a:t>
            </a:r>
            <a:endParaRPr lang="cs-CZ" sz="2000" dirty="0"/>
          </a:p>
          <a:p>
            <a:pPr lvl="0"/>
            <a:r>
              <a:rPr lang="cs-CZ" sz="2000" b="1" dirty="0"/>
              <a:t>Adekvátní </a:t>
            </a:r>
            <a:endParaRPr lang="cs-CZ" sz="2000" dirty="0"/>
          </a:p>
          <a:p>
            <a:pPr lvl="0"/>
            <a:r>
              <a:rPr lang="cs-CZ" sz="2000" b="1" dirty="0"/>
              <a:t>Realistický</a:t>
            </a:r>
            <a:endParaRPr lang="cs-CZ" sz="2000" dirty="0"/>
          </a:p>
          <a:p>
            <a:pPr lvl="0"/>
            <a:r>
              <a:rPr lang="cs-CZ" sz="2000" b="1" dirty="0"/>
              <a:t>Termínovaný</a:t>
            </a:r>
            <a:endParaRPr lang="cs-CZ" sz="2000" dirty="0"/>
          </a:p>
          <a:p>
            <a:pPr lvl="0"/>
            <a:r>
              <a:rPr lang="cs-CZ" sz="2000" b="1" dirty="0"/>
              <a:t>(Vyhodnotitelný)</a:t>
            </a:r>
            <a:endParaRPr lang="cs-CZ" sz="2000" dirty="0"/>
          </a:p>
          <a:p>
            <a:pPr lvl="0"/>
            <a:r>
              <a:rPr lang="cs-CZ" sz="2000" b="1" dirty="0"/>
              <a:t>(Odměněný, případně znovu hodnotitelný) </a:t>
            </a:r>
            <a:endParaRPr lang="cs-CZ" sz="2000" dirty="0"/>
          </a:p>
          <a:p>
            <a:r>
              <a:rPr lang="cs-CZ" sz="2000" dirty="0"/>
              <a:t> </a:t>
            </a:r>
          </a:p>
          <a:p>
            <a:r>
              <a:rPr lang="cs-CZ" sz="2000" dirty="0"/>
              <a:t>Pokud dodržíme plánování podle této metody, ušetříme si spoustu práce napravování chyb, které se objeví v průběhu řešení úkolů. </a:t>
            </a:r>
          </a:p>
          <a:p>
            <a:pPr lvl="0"/>
            <a:endParaRPr lang="cs-CZ" sz="24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370635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SMART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6" y="1569782"/>
            <a:ext cx="10363201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/>
              <a:t>S</a:t>
            </a:r>
            <a:r>
              <a:rPr lang="cs-CZ" sz="2400" i="1" dirty="0"/>
              <a:t> jako specifický</a:t>
            </a:r>
            <a:endParaRPr lang="cs-CZ" sz="2400" b="1" i="1" dirty="0"/>
          </a:p>
          <a:p>
            <a:r>
              <a:rPr lang="cs-CZ" sz="2400" dirty="0"/>
              <a:t>S znamená konkrétní, specifický, jednoduchý (</a:t>
            </a:r>
            <a:r>
              <a:rPr lang="cs-CZ" sz="2400" dirty="0" err="1"/>
              <a:t>simple</a:t>
            </a:r>
            <a:r>
              <a:rPr lang="cs-CZ" sz="2400" dirty="0"/>
              <a:t>). Úkol je splnitelný tehdy, když je jednoduchý. Každá složitost představuje zbytečnou komplikaci. Z toho vyplývá, že je pro zadavatele lepší vytvářet více drobných úkolů a vymezit mezi nimi vztahy. Konkrétní zadání vytvoříte díky otázkám:</a:t>
            </a:r>
          </a:p>
          <a:p>
            <a:pPr lvl="0"/>
            <a:r>
              <a:rPr lang="cs-CZ" sz="2400" b="1" dirty="0"/>
              <a:t>Co</a:t>
            </a:r>
            <a:r>
              <a:rPr lang="cs-CZ" sz="2400" dirty="0"/>
              <a:t> se má udělat (co je cílem)?</a:t>
            </a:r>
          </a:p>
          <a:p>
            <a:pPr lvl="0"/>
            <a:r>
              <a:rPr lang="cs-CZ" sz="2400" b="1" dirty="0"/>
              <a:t>Proč</a:t>
            </a:r>
            <a:r>
              <a:rPr lang="cs-CZ" sz="2400" dirty="0"/>
              <a:t> se to má udělat (kontext)?</a:t>
            </a:r>
          </a:p>
          <a:p>
            <a:pPr lvl="0"/>
            <a:r>
              <a:rPr lang="cs-CZ" sz="2400" b="1" dirty="0"/>
              <a:t>Kdo</a:t>
            </a:r>
            <a:r>
              <a:rPr lang="cs-CZ" sz="2400" dirty="0"/>
              <a:t> to má udělat?</a:t>
            </a:r>
          </a:p>
          <a:p>
            <a:pPr lvl="0"/>
            <a:r>
              <a:rPr lang="cs-CZ" sz="2400" b="1" dirty="0"/>
              <a:t>Kde</a:t>
            </a:r>
            <a:r>
              <a:rPr lang="cs-CZ" sz="2400" dirty="0"/>
              <a:t> to má proběhnout?</a:t>
            </a:r>
          </a:p>
          <a:p>
            <a:pPr lvl="0"/>
            <a:r>
              <a:rPr lang="cs-CZ" sz="2400" b="1" dirty="0"/>
              <a:t>Které</a:t>
            </a:r>
            <a:r>
              <a:rPr lang="cs-CZ" sz="2400" dirty="0"/>
              <a:t> okolnosti a podmínky hrají roli? </a:t>
            </a:r>
          </a:p>
          <a:p>
            <a:pPr lvl="0"/>
            <a:endParaRPr lang="cs-CZ" sz="24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379050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SMART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6" y="1569782"/>
            <a:ext cx="10363201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i="1" dirty="0"/>
              <a:t>M jako měřitelný nebo motivující</a:t>
            </a:r>
            <a:endParaRPr lang="cs-CZ" sz="2800" b="1" i="1" dirty="0"/>
          </a:p>
          <a:p>
            <a:r>
              <a:rPr lang="cs-CZ" sz="2800" dirty="0"/>
              <a:t>M znamená měřitelný, motivující, smysluplný (</a:t>
            </a:r>
            <a:r>
              <a:rPr lang="cs-CZ" sz="2800" dirty="0" err="1"/>
              <a:t>meaningful</a:t>
            </a:r>
            <a:r>
              <a:rPr lang="cs-CZ" sz="2800" dirty="0"/>
              <a:t>). </a:t>
            </a:r>
          </a:p>
          <a:p>
            <a:r>
              <a:rPr lang="cs-CZ" sz="2800" dirty="0"/>
              <a:t>Měřitelný souvisí s E, tedy zda se výstupy z plánovaného cíle dají hodnotit. Zda jsou měřitelné. A jak. Za pomoci jakých nástrojů onu měřitelnost prokážeme. </a:t>
            </a:r>
          </a:p>
          <a:p>
            <a:r>
              <a:rPr lang="cs-CZ" sz="2800" dirty="0"/>
              <a:t>Každý z nás potřebuje být dostatečně motivován proto, aby něco udělal. V případě strategického řízení a plánování jsou motivem (či lépe mohou být) </a:t>
            </a:r>
            <a:r>
              <a:rPr lang="cs-CZ" sz="2800" dirty="0" smtClean="0"/>
              <a:t>ona </a:t>
            </a:r>
            <a:r>
              <a:rPr lang="cs-CZ" sz="2800" dirty="0"/>
              <a:t>čtyři hlavní kritéria a především ono „děláme správné věci správně“. </a:t>
            </a:r>
          </a:p>
          <a:p>
            <a:pPr lvl="0"/>
            <a:endParaRPr lang="cs-CZ" sz="24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267356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SMART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6" y="1569782"/>
            <a:ext cx="10363201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M </a:t>
            </a:r>
            <a:r>
              <a:rPr lang="cs-CZ" sz="2400" dirty="0"/>
              <a:t>má ještě jeden význam. </a:t>
            </a:r>
            <a:r>
              <a:rPr lang="cs-CZ" sz="2400" dirty="0" err="1"/>
              <a:t>Manageable</a:t>
            </a:r>
            <a:r>
              <a:rPr lang="cs-CZ" sz="2400" dirty="0"/>
              <a:t>, tedy </a:t>
            </a:r>
            <a:r>
              <a:rPr lang="cs-CZ" sz="2400" dirty="0" err="1"/>
              <a:t>uříditelný</a:t>
            </a:r>
            <a:r>
              <a:rPr lang="cs-CZ" sz="2400" dirty="0"/>
              <a:t>, </a:t>
            </a:r>
            <a:r>
              <a:rPr lang="cs-CZ" sz="2400" dirty="0" err="1"/>
              <a:t>zmanažovatelný</a:t>
            </a:r>
            <a:r>
              <a:rPr lang="cs-CZ" sz="2400" dirty="0"/>
              <a:t>, tedy musí být dobře vedený. </a:t>
            </a:r>
            <a:endParaRPr lang="cs-CZ" sz="2400" dirty="0" smtClean="0"/>
          </a:p>
          <a:p>
            <a:r>
              <a:rPr lang="cs-CZ" sz="2400" dirty="0" smtClean="0"/>
              <a:t>Můžeme </a:t>
            </a:r>
            <a:r>
              <a:rPr lang="cs-CZ" sz="2400" dirty="0"/>
              <a:t>mít jakékoli velkolepé cíle, veřejnost je nadšeně přijímá, ale pokud nemáme management, který by byl schopen stanovený cíl či samotný proces strategického řízení realizovat</a:t>
            </a:r>
            <a:r>
              <a:rPr lang="cs-CZ" sz="2400" dirty="0" smtClean="0"/>
              <a:t>…</a:t>
            </a:r>
          </a:p>
          <a:p>
            <a:endParaRPr lang="cs-CZ" sz="2400" dirty="0"/>
          </a:p>
          <a:p>
            <a:r>
              <a:rPr lang="cs-CZ" sz="2400" dirty="0"/>
              <a:t>Možná by nám pomohly otázky:</a:t>
            </a:r>
          </a:p>
          <a:p>
            <a:pPr lvl="0"/>
            <a:r>
              <a:rPr lang="cs-CZ" sz="2400" b="1" dirty="0"/>
              <a:t>Kolik</a:t>
            </a:r>
            <a:r>
              <a:rPr lang="cs-CZ" sz="2400" dirty="0"/>
              <a:t> času, prostředků, energie je potřeba?</a:t>
            </a:r>
          </a:p>
          <a:p>
            <a:pPr lvl="0"/>
            <a:r>
              <a:rPr lang="cs-CZ" sz="2400" b="1" dirty="0"/>
              <a:t>Jak poznám</a:t>
            </a:r>
            <a:r>
              <a:rPr lang="cs-CZ" sz="2400" dirty="0"/>
              <a:t>, že jsem dosáhl cíle a úkol jsem splnil?</a:t>
            </a:r>
          </a:p>
          <a:p>
            <a:pPr lvl="0"/>
            <a:r>
              <a:rPr lang="cs-CZ" sz="2400" b="1" dirty="0"/>
              <a:t>Jaká je má motivace podílet se na realizace daného cíle? </a:t>
            </a:r>
            <a:endParaRPr lang="cs-CZ" sz="2400" dirty="0"/>
          </a:p>
          <a:p>
            <a:pPr lvl="0"/>
            <a:r>
              <a:rPr lang="cs-CZ" sz="2400" b="1" dirty="0"/>
              <a:t>Jaký mám management, který pomůže cíle dosáhnout? </a:t>
            </a:r>
            <a:endParaRPr lang="cs-CZ" sz="2400" dirty="0"/>
          </a:p>
          <a:p>
            <a:pPr lvl="0"/>
            <a:endParaRPr lang="cs-CZ" sz="32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199260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SMART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6" y="1569782"/>
            <a:ext cx="10363201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i="1" dirty="0"/>
              <a:t>A jako adekvátní nebo akční</a:t>
            </a:r>
            <a:endParaRPr lang="cs-CZ" sz="2400" b="1" i="1" dirty="0"/>
          </a:p>
          <a:p>
            <a:r>
              <a:rPr lang="cs-CZ" sz="2400" dirty="0"/>
              <a:t>A má v anglické verzi hodně přídavných jmen, vybírám </a:t>
            </a:r>
            <a:r>
              <a:rPr lang="cs-CZ" sz="2400" dirty="0" err="1"/>
              <a:t>appropriate</a:t>
            </a:r>
            <a:r>
              <a:rPr lang="cs-CZ" sz="2400" dirty="0"/>
              <a:t> (odpovídající, adekvátní), </a:t>
            </a:r>
            <a:r>
              <a:rPr lang="cs-CZ" sz="2400" dirty="0" err="1"/>
              <a:t>achievable</a:t>
            </a:r>
            <a:r>
              <a:rPr lang="cs-CZ" sz="2400" dirty="0"/>
              <a:t> (dosažitelný) a </a:t>
            </a:r>
            <a:r>
              <a:rPr lang="cs-CZ" sz="2400" dirty="0" err="1"/>
              <a:t>action­‑oriented</a:t>
            </a:r>
            <a:r>
              <a:rPr lang="cs-CZ" sz="2400" dirty="0"/>
              <a:t> (akční). Znamená to, že pokud si stanovujeme cíl, musíme  vědět, zda jsme vůbec schopni ho splnit. </a:t>
            </a:r>
            <a:endParaRPr lang="cs-CZ" sz="2400" dirty="0" smtClean="0"/>
          </a:p>
          <a:p>
            <a:r>
              <a:rPr lang="cs-CZ" sz="2400" dirty="0" smtClean="0"/>
              <a:t>Máme </a:t>
            </a:r>
            <a:r>
              <a:rPr lang="cs-CZ" sz="2400" dirty="0"/>
              <a:t>šanci získat všechny potřebné informace? </a:t>
            </a:r>
            <a:endParaRPr lang="cs-CZ" sz="2400" dirty="0" smtClean="0"/>
          </a:p>
          <a:p>
            <a:r>
              <a:rPr lang="cs-CZ" sz="2400" dirty="0" smtClean="0"/>
              <a:t>Máme </a:t>
            </a:r>
            <a:r>
              <a:rPr lang="cs-CZ" sz="2400" dirty="0"/>
              <a:t>potřebné dovednosti? </a:t>
            </a:r>
            <a:endParaRPr lang="cs-CZ" sz="2400" dirty="0" smtClean="0"/>
          </a:p>
          <a:p>
            <a:r>
              <a:rPr lang="cs-CZ" sz="2400" dirty="0" smtClean="0"/>
              <a:t>Máme </a:t>
            </a:r>
            <a:r>
              <a:rPr lang="cs-CZ" sz="2400" dirty="0"/>
              <a:t>dostatek času a prostředků? </a:t>
            </a:r>
            <a:endParaRPr lang="cs-CZ" sz="24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55233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SMART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6" y="1569782"/>
            <a:ext cx="1036320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i="1" dirty="0"/>
              <a:t>A jako adekvátní nebo akční</a:t>
            </a:r>
            <a:endParaRPr lang="cs-CZ" sz="2400" b="1" i="1" dirty="0"/>
          </a:p>
          <a:p>
            <a:endParaRPr lang="cs-CZ" sz="2400" dirty="0" smtClean="0"/>
          </a:p>
          <a:p>
            <a:r>
              <a:rPr lang="cs-CZ" sz="2400" dirty="0" smtClean="0"/>
              <a:t>Adekvátní </a:t>
            </a:r>
            <a:r>
              <a:rPr lang="cs-CZ" sz="2400" dirty="0"/>
              <a:t>zadání úkolu znamená, že k jeho splnění nutné vyvinout lehce nadstandardní úsilí (nikoliv podprůměrné). Otázka, která pomůže při realizaci, zní:</a:t>
            </a:r>
          </a:p>
          <a:p>
            <a:pPr lvl="0"/>
            <a:r>
              <a:rPr lang="cs-CZ" sz="2400" b="1" dirty="0"/>
              <a:t>Jakými</a:t>
            </a:r>
            <a:r>
              <a:rPr lang="cs-CZ" sz="2400" dirty="0"/>
              <a:t> </a:t>
            </a:r>
            <a:r>
              <a:rPr lang="cs-CZ" sz="2400" b="1" dirty="0"/>
              <a:t>způsoby</a:t>
            </a:r>
            <a:r>
              <a:rPr lang="cs-CZ" sz="2400" dirty="0"/>
              <a:t> mohu cíle dosáhnout? </a:t>
            </a:r>
          </a:p>
          <a:p>
            <a:pPr lvl="0"/>
            <a:r>
              <a:rPr lang="cs-CZ" sz="2400" b="1" dirty="0"/>
              <a:t>Jakou činnost</a:t>
            </a:r>
            <a:r>
              <a:rPr lang="cs-CZ" sz="2400" dirty="0"/>
              <a:t> mám vyvinout, abych dosáhl cíle?</a:t>
            </a:r>
          </a:p>
          <a:p>
            <a:pPr lvl="0"/>
            <a:r>
              <a:rPr lang="cs-CZ" sz="2400" b="1" dirty="0"/>
              <a:t>Jaké dovednosti </a:t>
            </a:r>
            <a:r>
              <a:rPr lang="cs-CZ" sz="2400" dirty="0"/>
              <a:t>musím mít k dosažení cíle?</a:t>
            </a:r>
            <a:r>
              <a:rPr lang="cs-CZ" sz="2400" b="1" dirty="0"/>
              <a:t> </a:t>
            </a:r>
            <a:endParaRPr lang="cs-CZ" sz="2400" dirty="0"/>
          </a:p>
          <a:p>
            <a:pPr lvl="0"/>
            <a:r>
              <a:rPr lang="cs-CZ" sz="2400" b="1" dirty="0"/>
              <a:t>Jaké informace</a:t>
            </a:r>
            <a:r>
              <a:rPr lang="cs-CZ" sz="2400" dirty="0"/>
              <a:t> potřebuji, abych jej dosáhl? </a:t>
            </a:r>
          </a:p>
          <a:p>
            <a:pPr lvl="0"/>
            <a:endParaRPr lang="cs-CZ" sz="32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121354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SMART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661937" y="1357345"/>
            <a:ext cx="10363201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i="1" dirty="0"/>
              <a:t>R jako realistický</a:t>
            </a:r>
            <a:endParaRPr lang="cs-CZ" sz="2800" b="1" i="1" dirty="0"/>
          </a:p>
          <a:p>
            <a:r>
              <a:rPr lang="cs-CZ" sz="2800" dirty="0"/>
              <a:t>Trochu se kryje s A, pokud se zaměříme na pojmy jako relevantní, realistický, </a:t>
            </a:r>
            <a:r>
              <a:rPr lang="cs-CZ" sz="2800" dirty="0" err="1"/>
              <a:t>resourced</a:t>
            </a:r>
            <a:r>
              <a:rPr lang="cs-CZ" sz="2800" dirty="0"/>
              <a:t> (pokrytý zdroji). </a:t>
            </a:r>
            <a:endParaRPr lang="cs-CZ" sz="2800" dirty="0" smtClean="0"/>
          </a:p>
          <a:p>
            <a:r>
              <a:rPr lang="cs-CZ" sz="2800" dirty="0" smtClean="0"/>
              <a:t>Zatímco </a:t>
            </a:r>
            <a:r>
              <a:rPr lang="cs-CZ" sz="2800" dirty="0"/>
              <a:t>A se zaměřuje na proces, R se zaměřuje na výsledek. Plánovaný výsledek musí být realistický, musíte jej přijmout za svůj – být tedy přesvědčeni, že ho dosáhnete (případně řešitel, kterému úkol zadáváte). </a:t>
            </a:r>
            <a:endParaRPr lang="cs-CZ" sz="2800" dirty="0" smtClean="0"/>
          </a:p>
          <a:p>
            <a:r>
              <a:rPr lang="cs-CZ" sz="2800" dirty="0" smtClean="0"/>
              <a:t>Samozřejmě </a:t>
            </a:r>
            <a:r>
              <a:rPr lang="cs-CZ" sz="2800" dirty="0"/>
              <a:t>za souhry ostatních faktorů, např. času. Špatné je, když si řeknete, že je úkol reálně splnitelný, ale neodhadnete své síly a nejste schopni jej splnit. Aby tato situace nenastala, k tomu může sloužit E (evaluace, hodnocení, indikátory vstupu a výstupu). </a:t>
            </a:r>
          </a:p>
          <a:p>
            <a:pPr lvl="0"/>
            <a:endParaRPr lang="cs-CZ" sz="32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351720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SMART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661937" y="1357345"/>
            <a:ext cx="10363201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i="1" dirty="0"/>
              <a:t>T jako termínovaný</a:t>
            </a:r>
            <a:endParaRPr lang="cs-CZ" sz="2800" b="1" i="1" dirty="0"/>
          </a:p>
          <a:p>
            <a:r>
              <a:rPr lang="cs-CZ" sz="2800" dirty="0"/>
              <a:t>V angličtině jde o slova spojená s časem (</a:t>
            </a:r>
            <a:r>
              <a:rPr lang="cs-CZ" sz="2800" dirty="0" err="1"/>
              <a:t>time</a:t>
            </a:r>
            <a:r>
              <a:rPr lang="cs-CZ" sz="2800" dirty="0"/>
              <a:t>). Úkol musí mít termín. To je naprosto zásadní věc a velmi častá chyba, když termín chybí. otázky jsou jednoduché:</a:t>
            </a:r>
          </a:p>
          <a:p>
            <a:pPr lvl="0"/>
            <a:r>
              <a:rPr lang="cs-CZ" sz="2800" b="1" dirty="0"/>
              <a:t>Do kdy</a:t>
            </a:r>
            <a:r>
              <a:rPr lang="cs-CZ" sz="2800" dirty="0"/>
              <a:t> máme dosáhnout splnění cíle?</a:t>
            </a:r>
          </a:p>
          <a:p>
            <a:pPr lvl="0"/>
            <a:r>
              <a:rPr lang="cs-CZ" sz="2800" b="1" dirty="0"/>
              <a:t>Jak dlouho</a:t>
            </a:r>
            <a:r>
              <a:rPr lang="cs-CZ" sz="2800" dirty="0"/>
              <a:t> nám bude trvat splnění úkolu?</a:t>
            </a:r>
          </a:p>
          <a:p>
            <a:pPr lvl="0"/>
            <a:r>
              <a:rPr lang="cs-CZ" sz="2800" b="1" dirty="0"/>
              <a:t>Kdy</a:t>
            </a:r>
            <a:r>
              <a:rPr lang="cs-CZ" sz="2800" dirty="0"/>
              <a:t> začneme plnit cíl a kdy bude naplněn?</a:t>
            </a:r>
          </a:p>
          <a:p>
            <a:pPr lvl="0"/>
            <a:endParaRPr lang="cs-CZ" sz="32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33650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SMART(ER)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661937" y="1357345"/>
            <a:ext cx="10363201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i="1" dirty="0"/>
              <a:t>E jako hodnotitelný (</a:t>
            </a:r>
            <a:r>
              <a:rPr lang="cs-CZ" sz="2400" b="1" i="1" dirty="0" err="1"/>
              <a:t>Evaluate</a:t>
            </a:r>
            <a:r>
              <a:rPr lang="cs-CZ" sz="2400" b="1" i="1" dirty="0"/>
              <a:t>, evaluace, hodnocení</a:t>
            </a:r>
            <a:r>
              <a:rPr lang="cs-CZ" sz="2400" b="1" i="1" dirty="0" smtClean="0"/>
              <a:t>)</a:t>
            </a:r>
          </a:p>
          <a:p>
            <a:endParaRPr lang="cs-CZ" sz="2400" dirty="0"/>
          </a:p>
          <a:p>
            <a:r>
              <a:rPr lang="cs-CZ" sz="2400" dirty="0"/>
              <a:t>Musíme přece vědět, zda cíl, který jsme si dali, můžeme také vyhodnotit. A vědět, jak jej vyhodnotíme. Tedy E. Evaluace. Hodnocení. Kritéria. To všichni známe. A je zapotřebí stanovovat kritéria naplnění cíle již při jeho stanovování. </a:t>
            </a:r>
          </a:p>
          <a:p>
            <a:r>
              <a:rPr lang="cs-CZ" sz="2400" dirty="0"/>
              <a:t>E má ještě jeden význam. </a:t>
            </a:r>
            <a:r>
              <a:rPr lang="cs-CZ" sz="2400" dirty="0" err="1"/>
              <a:t>Ecological</a:t>
            </a:r>
            <a:r>
              <a:rPr lang="cs-CZ" sz="2400" dirty="0"/>
              <a:t>, tedy s pozitivním vlivem na okolí. Všechny procesy, které jsou v obcích a městech realizovány, by měly dodržovat základní pilíře udržitelného rozvoje a to i při strategickém řízení a plánování. </a:t>
            </a:r>
          </a:p>
          <a:p>
            <a:pPr lvl="0"/>
            <a:r>
              <a:rPr lang="cs-CZ" sz="2400" b="1" dirty="0"/>
              <a:t>Jaká kritéria</a:t>
            </a:r>
            <a:r>
              <a:rPr lang="cs-CZ" sz="2400" dirty="0"/>
              <a:t> stanovíme pro zjištění, zda bylo cíle dosaženo?</a:t>
            </a:r>
          </a:p>
          <a:p>
            <a:pPr lvl="0"/>
            <a:r>
              <a:rPr lang="cs-CZ" sz="2400" dirty="0"/>
              <a:t>Jak budeme měřit, zda jsme se díky realizaci cíle posunuli dál: tedy </a:t>
            </a:r>
            <a:r>
              <a:rPr lang="cs-CZ" sz="2400" b="1" dirty="0"/>
              <a:t>jaké jsou indikátory vstupu a výstupu?</a:t>
            </a:r>
            <a:endParaRPr lang="cs-CZ" sz="2400" dirty="0"/>
          </a:p>
          <a:p>
            <a:pPr lvl="0"/>
            <a:r>
              <a:rPr lang="cs-CZ" sz="2400" b="1" dirty="0"/>
              <a:t>Jak a kdo </a:t>
            </a:r>
            <a:r>
              <a:rPr lang="cs-CZ" sz="2400" dirty="0"/>
              <a:t>bude hodnotit výsledky?</a:t>
            </a:r>
            <a:r>
              <a:rPr lang="cs-CZ" sz="2400" b="1" dirty="0"/>
              <a:t> </a:t>
            </a:r>
            <a:endParaRPr lang="cs-CZ" sz="2400" dirty="0"/>
          </a:p>
          <a:p>
            <a:pPr lvl="0"/>
            <a:endParaRPr lang="cs-CZ" sz="32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362028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SMART(ER)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661937" y="1357345"/>
            <a:ext cx="10363201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i="1" dirty="0"/>
              <a:t>R jako </a:t>
            </a:r>
            <a:r>
              <a:rPr lang="cs-CZ" sz="2800" b="1" i="1" dirty="0" err="1"/>
              <a:t>Rewarded</a:t>
            </a:r>
            <a:r>
              <a:rPr lang="cs-CZ" sz="2800" b="1" i="1" dirty="0"/>
              <a:t> – odměněný, nebo </a:t>
            </a:r>
            <a:r>
              <a:rPr lang="cs-CZ" sz="2800" b="1" i="1" dirty="0" err="1"/>
              <a:t>Revisit</a:t>
            </a:r>
            <a:r>
              <a:rPr lang="cs-CZ" sz="2800" b="1" i="1" dirty="0"/>
              <a:t>, </a:t>
            </a:r>
            <a:r>
              <a:rPr lang="cs-CZ" sz="2800" b="1" i="1" dirty="0" err="1"/>
              <a:t>znovuhodnocený</a:t>
            </a:r>
            <a:endParaRPr lang="cs-CZ" sz="2800" dirty="0"/>
          </a:p>
          <a:p>
            <a:r>
              <a:rPr lang="cs-CZ" sz="2800" dirty="0"/>
              <a:t>Každý, kdo se podílí na stanovování cílů, jeho naplňování a následném vyhodnocení, by měl být odměněn. </a:t>
            </a:r>
            <a:endParaRPr lang="cs-CZ" sz="2800" dirty="0" smtClean="0"/>
          </a:p>
          <a:p>
            <a:r>
              <a:rPr lang="cs-CZ" sz="2800" dirty="0" smtClean="0"/>
              <a:t>Nehovoříme </a:t>
            </a:r>
            <a:r>
              <a:rPr lang="cs-CZ" sz="2800" dirty="0"/>
              <a:t>zde ale o finančním ohodnocení, ale o odměně za účast. V případě </a:t>
            </a:r>
            <a:r>
              <a:rPr lang="cs-CZ" sz="2800" dirty="0" smtClean="0"/>
              <a:t>zpracování MAP můžeme </a:t>
            </a:r>
            <a:r>
              <a:rPr lang="cs-CZ" sz="2800" dirty="0"/>
              <a:t>vidět dva hlavní rozměry odměny. Z pohledu veřejné správy je to realizace plánu, strategického řízení, které vede k rozvoji </a:t>
            </a:r>
            <a:r>
              <a:rPr lang="cs-CZ" sz="2800" dirty="0" smtClean="0"/>
              <a:t>daného území. </a:t>
            </a:r>
          </a:p>
          <a:p>
            <a:r>
              <a:rPr lang="cs-CZ" sz="2800" dirty="0" smtClean="0"/>
              <a:t>Z</a:t>
            </a:r>
            <a:r>
              <a:rPr lang="cs-CZ" sz="2800" dirty="0"/>
              <a:t> pohledu veřejnosti se pak jedná o možnost spolupodílnictví na výsledku. Participace. </a:t>
            </a:r>
          </a:p>
          <a:p>
            <a:endParaRPr lang="cs-CZ" dirty="0" smtClean="0"/>
          </a:p>
          <a:p>
            <a:pPr lvl="0"/>
            <a:endParaRPr lang="cs-CZ" sz="32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305243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2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Akční plán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838199" y="2213263"/>
            <a:ext cx="1036320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i="1" dirty="0"/>
              <a:t>Výstupem MAP mohou být i plánované aktivity cílené mimo resort školství, například do oblasti sociálních služeb nebo neformálního vzdělávání, pokud je potřebné zvýšit jejich dostupnost, kvalitu nebo spolupráci v zájmu rozvoje vzdělávacího potenciálu dětí a žáků, nebo poskytují například preventivně výchovné aktivity.“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6985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SMART(ER)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661937" y="1357345"/>
            <a:ext cx="10363201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1" dirty="0"/>
              <a:t>R jako </a:t>
            </a:r>
            <a:r>
              <a:rPr lang="cs-CZ" b="1" i="1" dirty="0" err="1"/>
              <a:t>Rewarded</a:t>
            </a:r>
            <a:r>
              <a:rPr lang="cs-CZ" b="1" i="1" dirty="0"/>
              <a:t> – odměněný, nebo </a:t>
            </a:r>
            <a:r>
              <a:rPr lang="cs-CZ" b="1" i="1" dirty="0" err="1"/>
              <a:t>Revisit</a:t>
            </a:r>
            <a:r>
              <a:rPr lang="cs-CZ" b="1" i="1" dirty="0"/>
              <a:t>, </a:t>
            </a:r>
            <a:r>
              <a:rPr lang="cs-CZ" b="1" i="1" dirty="0" err="1"/>
              <a:t>znovuhodnocený</a:t>
            </a:r>
            <a:endParaRPr lang="cs-CZ" dirty="0"/>
          </a:p>
          <a:p>
            <a:endParaRPr lang="cs-CZ" dirty="0" smtClean="0"/>
          </a:p>
          <a:p>
            <a:r>
              <a:rPr lang="cs-CZ" sz="2400" dirty="0" smtClean="0"/>
              <a:t>Všechny </a:t>
            </a:r>
            <a:r>
              <a:rPr lang="cs-CZ" sz="2400" dirty="0"/>
              <a:t>cíle, všechny procesy, procházejí různými fázemi, mění se v prostoru a čase díky vnitřním (volby do obecních zastupitelstev nejčastěji), tak vnějším vlivům. Není možno nastavit jakýkoli proces jako neměnný. Je zapotřebí průběžně revidovat, upravovat, přizpůsobovat současné situaci. </a:t>
            </a:r>
          </a:p>
          <a:p>
            <a:pPr lvl="0"/>
            <a:r>
              <a:rPr lang="cs-CZ" sz="2400" b="1" dirty="0"/>
              <a:t>Jaká byla má role</a:t>
            </a:r>
            <a:r>
              <a:rPr lang="cs-CZ" sz="2400" dirty="0"/>
              <a:t> při plánování, strategickém řízení? </a:t>
            </a:r>
          </a:p>
          <a:p>
            <a:pPr lvl="0"/>
            <a:r>
              <a:rPr lang="cs-CZ" sz="2400" b="1" dirty="0"/>
              <a:t>Co</a:t>
            </a:r>
            <a:r>
              <a:rPr lang="cs-CZ" sz="2400" dirty="0"/>
              <a:t> jsem si odnesl? </a:t>
            </a:r>
          </a:p>
          <a:p>
            <a:pPr lvl="0"/>
            <a:r>
              <a:rPr lang="cs-CZ" sz="2400" b="1" dirty="0"/>
              <a:t>Jsem </a:t>
            </a:r>
            <a:r>
              <a:rPr lang="cs-CZ" sz="2400" dirty="0"/>
              <a:t>s výsledkem </a:t>
            </a:r>
            <a:r>
              <a:rPr lang="cs-CZ" sz="2400" b="1" dirty="0"/>
              <a:t>spokojen</a:t>
            </a:r>
            <a:r>
              <a:rPr lang="cs-CZ" sz="2400" dirty="0"/>
              <a:t>? </a:t>
            </a:r>
          </a:p>
          <a:p>
            <a:pPr lvl="0"/>
            <a:r>
              <a:rPr lang="cs-CZ" sz="2400" b="1" dirty="0"/>
              <a:t>Jakou měrou</a:t>
            </a:r>
            <a:r>
              <a:rPr lang="cs-CZ" sz="2400" dirty="0"/>
              <a:t> jsem se mohl podílet? </a:t>
            </a:r>
          </a:p>
          <a:p>
            <a:pPr lvl="0"/>
            <a:r>
              <a:rPr lang="cs-CZ" sz="2400" b="1" dirty="0"/>
              <a:t>Jaké jsou výsledky</a:t>
            </a:r>
            <a:r>
              <a:rPr lang="cs-CZ" sz="2400" dirty="0"/>
              <a:t> pro obec, město, kraj? </a:t>
            </a:r>
          </a:p>
          <a:p>
            <a:pPr lvl="0"/>
            <a:r>
              <a:rPr lang="cs-CZ" sz="2400" b="1" dirty="0"/>
              <a:t>Jak se změnilo</a:t>
            </a:r>
            <a:r>
              <a:rPr lang="cs-CZ" sz="2400" dirty="0"/>
              <a:t> vnější či vnitřní prostředí?</a:t>
            </a:r>
          </a:p>
          <a:p>
            <a:pPr lvl="0"/>
            <a:r>
              <a:rPr lang="cs-CZ" sz="2400" b="1" dirty="0"/>
              <a:t>Jaká kritéria</a:t>
            </a:r>
            <a:r>
              <a:rPr lang="cs-CZ" sz="2400" dirty="0"/>
              <a:t> se budou muset upravit? </a:t>
            </a:r>
          </a:p>
          <a:p>
            <a:pPr lvl="0"/>
            <a:endParaRPr lang="cs-CZ" sz="32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113790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Logický rámec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6" y="1569782"/>
            <a:ext cx="10363201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cs-CZ" sz="3200" dirty="0" smtClean="0"/>
          </a:p>
          <a:p>
            <a:r>
              <a:rPr lang="cs-CZ" sz="2400" b="1" dirty="0"/>
              <a:t>Definice projektu metodou logického </a:t>
            </a:r>
            <a:r>
              <a:rPr lang="cs-CZ" sz="2400" b="1" dirty="0" smtClean="0"/>
              <a:t>rámce</a:t>
            </a:r>
          </a:p>
          <a:p>
            <a:endParaRPr lang="cs-CZ" sz="2400" b="1" dirty="0"/>
          </a:p>
          <a:p>
            <a:r>
              <a:rPr lang="cs-CZ" sz="2400" dirty="0"/>
              <a:t>Jedním z klíčových bodů úspěchu projektu je vědomí a přesná definice toho, čeho chceme dosáhnout. </a:t>
            </a:r>
            <a:endParaRPr lang="cs-CZ" sz="2400" dirty="0" smtClean="0"/>
          </a:p>
          <a:p>
            <a:r>
              <a:rPr lang="cs-CZ" sz="2400" dirty="0" smtClean="0"/>
              <a:t>Jedině </a:t>
            </a:r>
            <a:r>
              <a:rPr lang="cs-CZ" sz="2400" dirty="0"/>
              <a:t>tak lze předejít pozdějšímu zklamání z výsledků a současně si zajistit širokou podporu svého okolí.</a:t>
            </a:r>
          </a:p>
          <a:p>
            <a:r>
              <a:rPr lang="cs-CZ" sz="2400" dirty="0"/>
              <a:t>Metoda logického rámce popisuje projekt na jednom listu formátu A4, který je rozdělen </a:t>
            </a:r>
            <a:r>
              <a:rPr lang="cs-CZ" sz="2400" dirty="0" smtClean="0"/>
              <a:t>do </a:t>
            </a:r>
            <a:r>
              <a:rPr lang="cs-CZ" sz="2400" dirty="0"/>
              <a:t>16 polí ve čtyřech řádcích a čtyřech sloupcích. Tímto způsobem jsou vyjádřeny jednotlivé vazby a úrovně popisovaných prvků projektu.</a:t>
            </a:r>
          </a:p>
          <a:p>
            <a:pPr lvl="0"/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28856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Logický rámec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6" y="1569782"/>
            <a:ext cx="10363201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cs-CZ" sz="4000" dirty="0" smtClean="0"/>
          </a:p>
          <a:p>
            <a:r>
              <a:rPr lang="cs-CZ" sz="2400" b="1" dirty="0"/>
              <a:t>Postup sestavení:</a:t>
            </a:r>
            <a:endParaRPr lang="cs-CZ" sz="2000" b="1" dirty="0"/>
          </a:p>
          <a:p>
            <a:pPr lvl="0"/>
            <a:r>
              <a:rPr lang="cs-CZ" sz="2400" dirty="0"/>
              <a:t>Nejprve vyplníte 1. sloupec, popis projektu v tomto pořadí:</a:t>
            </a:r>
            <a:endParaRPr lang="cs-CZ" sz="2000" dirty="0"/>
          </a:p>
          <a:p>
            <a:pPr lvl="1"/>
            <a:r>
              <a:rPr lang="cs-CZ" sz="2400" dirty="0"/>
              <a:t>Účel projektu – stanovte změnu, které chcete dosáhnout daným projektem. Každý projekt by měl usilovat o dosažení pouze jedné změny. (Řádek 2)</a:t>
            </a:r>
            <a:endParaRPr lang="cs-CZ" sz="2000" dirty="0"/>
          </a:p>
          <a:p>
            <a:pPr lvl="1"/>
            <a:r>
              <a:rPr lang="cs-CZ" sz="2400" dirty="0"/>
              <a:t>Výstupy projektu – určete 3 až 6 výstupů, za jejichž dodání nesete přímou odpovědnost a měly by vést k naplnění účelu projektu. (Řádek 3)</a:t>
            </a:r>
            <a:endParaRPr lang="cs-CZ" sz="2000" dirty="0"/>
          </a:p>
          <a:p>
            <a:pPr lvl="1"/>
            <a:r>
              <a:rPr lang="cs-CZ" sz="2400" dirty="0"/>
              <a:t>Činnosti – ke každému z výstupů stanovte 2 až 4 hlavní skupiny činností, jež povedou k jejich dosažení. V etapě plánování se tyto činnosti dále rozpracovávají. (Řádek 4)</a:t>
            </a:r>
            <a:endParaRPr lang="cs-CZ" sz="2000" dirty="0"/>
          </a:p>
          <a:p>
            <a:pPr lvl="1"/>
            <a:r>
              <a:rPr lang="cs-CZ" sz="2400" dirty="0"/>
              <a:t>Cíl projektu – jestliže dosáhnete účelu, jakému cíli tím přispějete? (Řádek 1)</a:t>
            </a:r>
            <a:endParaRPr lang="cs-CZ" sz="2000" dirty="0"/>
          </a:p>
          <a:p>
            <a:r>
              <a:rPr lang="cs-CZ" dirty="0"/>
              <a:t> </a:t>
            </a:r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70134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Logický rámec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6" y="1569782"/>
            <a:ext cx="10363201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Postup </a:t>
            </a:r>
            <a:r>
              <a:rPr lang="cs-CZ" b="1" dirty="0"/>
              <a:t>sestavení:</a:t>
            </a:r>
            <a:endParaRPr lang="cs-CZ" sz="1600" b="1" dirty="0"/>
          </a:p>
          <a:p>
            <a:endParaRPr lang="cs-CZ" dirty="0"/>
          </a:p>
          <a:p>
            <a:pPr lvl="0"/>
            <a:r>
              <a:rPr lang="cs-CZ" dirty="0"/>
              <a:t>Ověřte logiku návrhu – jestliže provedete navržené činnosti, dosáhnete těchto výstupů. Jestliže dosáhnete výstupů, lze očekávat změnu definovanou účelem. Jestliže dosáhnete účelu, zda jste přispěli k naplnění cílů.</a:t>
            </a:r>
            <a:endParaRPr lang="cs-CZ" sz="1600" dirty="0"/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Řídit lze jen to, co lze změřit. Proto nyní pro každou úroveň popisu projektu stanovte ukazatel – jak poznáte, že jste dosáhli toho, co jste popsali. Postup v tabulce je shora dolů. Každý ukazatel musí obsahovat informace o množství, jakosti a čase.</a:t>
            </a:r>
            <a:endParaRPr lang="cs-CZ" sz="1600" dirty="0"/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Na úrovni činností neuvádíme ukazatele, ale předpokládaný souhrnný rozpočet.</a:t>
            </a:r>
            <a:endParaRPr lang="cs-CZ" sz="1600" dirty="0"/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Ve třetím sloupci uveďte k jednotlivým ukazatelům zdroj údajů potřebných pro jejich ověření.</a:t>
            </a:r>
            <a:endParaRPr lang="cs-CZ" sz="1600" dirty="0"/>
          </a:p>
          <a:p>
            <a:r>
              <a:rPr lang="cs-CZ" dirty="0"/>
              <a:t>	</a:t>
            </a:r>
          </a:p>
          <a:p>
            <a:pPr lvl="0"/>
            <a:r>
              <a:rPr lang="cs-CZ" dirty="0"/>
              <a:t> Úspěšnost projektu závisí také na vnějších okolnostech, podmínkách, předpokladech, tedy těch skutečností, které projektem nemůžete nebo nechcete ovlivňovat. Tyto předpoklady pište do posledního sloupce.</a:t>
            </a:r>
            <a:endParaRPr lang="cs-CZ" sz="1600" dirty="0"/>
          </a:p>
          <a:p>
            <a:pPr lvl="0"/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279415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Financování 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6" y="1569782"/>
            <a:ext cx="1036320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/>
              <a:t>Náklady</a:t>
            </a:r>
            <a:endParaRPr lang="cs-CZ" sz="2800" dirty="0"/>
          </a:p>
          <a:p>
            <a:r>
              <a:rPr lang="cs-CZ" sz="2800" dirty="0"/>
              <a:t>Náklady související se zpracováním MAP a náklady související s realizací jednotlivých aktivit MAP.</a:t>
            </a:r>
          </a:p>
          <a:p>
            <a:pPr lvl="0"/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165718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Financování 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6" y="1569782"/>
            <a:ext cx="10363201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Zdroje financování </a:t>
            </a:r>
            <a:endParaRPr lang="cs-CZ" sz="2400" b="1" dirty="0" smtClean="0"/>
          </a:p>
          <a:p>
            <a:endParaRPr lang="cs-CZ" sz="2400" dirty="0"/>
          </a:p>
          <a:p>
            <a:r>
              <a:rPr lang="cs-CZ" sz="2400" dirty="0" smtClean="0"/>
              <a:t>Aktivity dle financování</a:t>
            </a:r>
          </a:p>
          <a:p>
            <a:endParaRPr lang="cs-CZ" sz="2400" dirty="0" smtClean="0"/>
          </a:p>
          <a:p>
            <a:r>
              <a:rPr lang="cs-CZ" sz="2400" dirty="0" smtClean="0"/>
              <a:t>Rozpočet obcí </a:t>
            </a:r>
          </a:p>
          <a:p>
            <a:r>
              <a:rPr lang="cs-CZ" sz="2400" dirty="0" smtClean="0"/>
              <a:t>Dotace (včetně uvedení zdroje dotace – municipalita, EU, státní rozpočet)</a:t>
            </a:r>
          </a:p>
          <a:p>
            <a:r>
              <a:rPr lang="cs-CZ" sz="2400" dirty="0" smtClean="0"/>
              <a:t>Dary (nadace, nadační fondy, </a:t>
            </a:r>
            <a:r>
              <a:rPr lang="cs-CZ" sz="2400" dirty="0" err="1" smtClean="0"/>
              <a:t>fundraising</a:t>
            </a:r>
            <a:r>
              <a:rPr lang="cs-CZ" sz="2400" dirty="0" smtClean="0"/>
              <a:t>)</a:t>
            </a:r>
          </a:p>
          <a:p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223248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Financování 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71550" y="1245788"/>
            <a:ext cx="10363201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Dary (nadace, nadační fondy, </a:t>
            </a:r>
            <a:r>
              <a:rPr lang="cs-CZ" sz="2800" dirty="0" err="1" smtClean="0"/>
              <a:t>fundraising</a:t>
            </a:r>
            <a:r>
              <a:rPr lang="cs-CZ" sz="2800" dirty="0" smtClean="0"/>
              <a:t>)</a:t>
            </a:r>
          </a:p>
          <a:p>
            <a:endParaRPr lang="cs-CZ" sz="2800" dirty="0" smtClean="0"/>
          </a:p>
          <a:p>
            <a:pPr lvl="0"/>
            <a:r>
              <a:rPr lang="cs-CZ" sz="2800" dirty="0" smtClean="0"/>
              <a:t>Např. </a:t>
            </a:r>
          </a:p>
          <a:p>
            <a:pPr lvl="0"/>
            <a:r>
              <a:rPr lang="cs-CZ" sz="2800" dirty="0" smtClean="0"/>
              <a:t>Open society </a:t>
            </a:r>
            <a:r>
              <a:rPr lang="cs-CZ" sz="2800" dirty="0" err="1" smtClean="0"/>
              <a:t>fund</a:t>
            </a:r>
            <a:r>
              <a:rPr lang="cs-CZ" sz="2800" dirty="0" smtClean="0"/>
              <a:t>, </a:t>
            </a:r>
            <a:r>
              <a:rPr lang="cs-CZ" sz="2800" dirty="0" smtClean="0">
                <a:hlinkClick r:id="rId2"/>
              </a:rPr>
              <a:t>www.osf.cz</a:t>
            </a:r>
            <a:endParaRPr lang="cs-CZ" sz="2800" dirty="0" smtClean="0"/>
          </a:p>
          <a:p>
            <a:pPr lvl="0"/>
            <a:r>
              <a:rPr lang="cs-CZ" sz="2800" dirty="0" smtClean="0"/>
              <a:t>Nadace Sophia, </a:t>
            </a:r>
            <a:r>
              <a:rPr lang="cs-CZ" sz="2800" dirty="0" smtClean="0">
                <a:hlinkClick r:id="rId3"/>
              </a:rPr>
              <a:t>www.nadacesophia.cz</a:t>
            </a:r>
            <a:endParaRPr lang="cs-CZ" sz="2800" dirty="0" smtClean="0"/>
          </a:p>
          <a:p>
            <a:pPr lvl="0"/>
            <a:r>
              <a:rPr lang="cs-CZ" sz="2800" dirty="0" smtClean="0"/>
              <a:t>Výbor dobré vůle, </a:t>
            </a:r>
            <a:r>
              <a:rPr lang="cs-CZ" sz="2800" dirty="0" smtClean="0">
                <a:hlinkClick r:id="rId4"/>
              </a:rPr>
              <a:t>www.vdv.cz</a:t>
            </a:r>
            <a:endParaRPr lang="cs-CZ" sz="2800" dirty="0" smtClean="0"/>
          </a:p>
          <a:p>
            <a:pPr lvl="0"/>
            <a:r>
              <a:rPr lang="cs-CZ" sz="2800" dirty="0" smtClean="0"/>
              <a:t>Nadace České spořitelny , </a:t>
            </a:r>
            <a:r>
              <a:rPr lang="cs-CZ" sz="2800" dirty="0">
                <a:hlinkClick r:id="rId5" tooltip="Otevře externí odkaz v novém okně"/>
              </a:rPr>
              <a:t>www.nadacecs.cz</a:t>
            </a:r>
            <a:r>
              <a:rPr lang="cs-CZ" sz="2800" dirty="0"/>
              <a:t> </a:t>
            </a:r>
            <a:endParaRPr lang="cs-CZ" sz="28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dirty="0" smtClean="0"/>
              <a:t>Nadace </a:t>
            </a:r>
            <a:r>
              <a:rPr lang="cs-CZ" altLang="cs-CZ" sz="2800" dirty="0"/>
              <a:t>pro rozvoj </a:t>
            </a:r>
            <a:r>
              <a:rPr lang="cs-CZ" altLang="cs-CZ" sz="2800" dirty="0" smtClean="0"/>
              <a:t>vzdělání, </a:t>
            </a:r>
            <a:r>
              <a:rPr lang="cs-CZ" altLang="cs-CZ" sz="2800" dirty="0" smtClean="0">
                <a:hlinkClick r:id="rId6" tooltip="Otevře externí odkaz v novém okně"/>
              </a:rPr>
              <a:t>ww.nadaceprovzdelani.cz</a:t>
            </a:r>
            <a:r>
              <a:rPr lang="cs-CZ" altLang="cs-CZ" sz="2800" dirty="0" smtClean="0"/>
              <a:t> </a:t>
            </a:r>
            <a:endParaRPr lang="cs-CZ" altLang="cs-CZ" sz="2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dirty="0"/>
              <a:t>Nadace </a:t>
            </a:r>
            <a:r>
              <a:rPr lang="cs-CZ" altLang="cs-CZ" sz="2800" dirty="0" err="1" smtClean="0"/>
              <a:t>Leontinka</a:t>
            </a:r>
            <a:r>
              <a:rPr lang="cs-CZ" altLang="cs-CZ" sz="2800" dirty="0" smtClean="0"/>
              <a:t>, </a:t>
            </a:r>
            <a:r>
              <a:rPr lang="cs-CZ" altLang="cs-CZ" sz="2800" dirty="0" smtClean="0">
                <a:hlinkClick r:id="rId7" tooltip="Otevře externí odkaz v novém okně"/>
              </a:rPr>
              <a:t>www.nadaceleontinka.cz</a:t>
            </a:r>
            <a:r>
              <a:rPr lang="cs-CZ" altLang="cs-CZ" sz="2800" dirty="0">
                <a:hlinkClick r:id="rId7" tooltip="Otevře externí odkaz v novém okně"/>
              </a:rPr>
              <a:t>/</a:t>
            </a:r>
            <a:r>
              <a:rPr lang="cs-CZ" altLang="cs-CZ" sz="2800" dirty="0"/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dirty="0"/>
              <a:t>Nadace DUHA </a:t>
            </a:r>
            <a:r>
              <a:rPr lang="cs-CZ" altLang="cs-CZ" sz="2800" dirty="0" smtClean="0"/>
              <a:t>,w</a:t>
            </a:r>
            <a:r>
              <a:rPr lang="cs-CZ" altLang="cs-CZ" sz="2800" dirty="0" smtClean="0">
                <a:hlinkClick r:id="rId8" tooltip="Otevře externí odkaz v novém okně"/>
              </a:rPr>
              <a:t>ww.spolecnostduha.cz</a:t>
            </a:r>
            <a:r>
              <a:rPr lang="cs-CZ" altLang="cs-CZ" sz="2800" dirty="0" smtClean="0"/>
              <a:t> </a:t>
            </a:r>
            <a:endParaRPr lang="cs-CZ" altLang="cs-CZ" sz="2800" dirty="0"/>
          </a:p>
          <a:p>
            <a:pPr lvl="0"/>
            <a:endParaRPr lang="cs-CZ" sz="24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  <p:pic>
        <p:nvPicPr>
          <p:cNvPr id="3078" name="Picture 6" descr="Otevře externí odkaz v novém okně">
            <a:hlinkClick r:id="rId6" tooltip="Otevře externí odkaz v novém okně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35" y="1690688"/>
            <a:ext cx="1333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Otevře externí odkaz v novém okně">
            <a:hlinkClick r:id="rId7" tooltip="Otevře externí odkaz v novém okně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35" y="2833688"/>
            <a:ext cx="1333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Otevře externí odkaz v novém okně">
            <a:hlinkClick r:id="rId8" tooltip="Otevře externí odkaz v novém okně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35" y="3748088"/>
            <a:ext cx="1333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10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Financování 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838200" y="1443414"/>
            <a:ext cx="10363201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V</a:t>
            </a:r>
            <a:r>
              <a:rPr lang="cs-CZ" sz="2400" dirty="0"/>
              <a:t> rámci úvah o zdrojích financování je nezbytná </a:t>
            </a:r>
            <a:r>
              <a:rPr lang="cs-CZ" sz="2400" b="1" dirty="0"/>
              <a:t>úzká vazba mezi MAP a rozpočtem (rozpočtovým výhledem) obcí </a:t>
            </a:r>
            <a:r>
              <a:rPr lang="cs-CZ" sz="2400" dirty="0"/>
              <a:t>(zřizovatelů).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Pomocí </a:t>
            </a:r>
            <a:r>
              <a:rPr lang="cs-CZ" sz="2400" dirty="0"/>
              <a:t>informací z minulých rozpočtů zřizovatelů nastavuje zpracovatel MAP </a:t>
            </a:r>
            <a:r>
              <a:rPr lang="cs-CZ" sz="2400" b="1" dirty="0"/>
              <a:t>reálné náklady a možnosti zřizovatelů financovat aktivity v MAP zahrnuté</a:t>
            </a:r>
            <a:r>
              <a:rPr lang="cs-CZ" sz="2400" dirty="0"/>
              <a:t>. Základním východiskem je, aby MAP </a:t>
            </a:r>
            <a:r>
              <a:rPr lang="cs-CZ" sz="2400" b="1" dirty="0"/>
              <a:t>nebyl „pouze“ seznamem potřeb </a:t>
            </a:r>
            <a:r>
              <a:rPr lang="cs-CZ" sz="2400" dirty="0"/>
              <a:t>na daném území, ale měl </a:t>
            </a:r>
            <a:r>
              <a:rPr lang="cs-CZ" sz="2400" b="1" dirty="0"/>
              <a:t>reálný základ co do financí, termínů, odpovědností</a:t>
            </a:r>
            <a:r>
              <a:rPr lang="cs-CZ" sz="2400" dirty="0"/>
              <a:t>.</a:t>
            </a:r>
          </a:p>
          <a:p>
            <a:r>
              <a:rPr lang="cs-CZ" sz="2400" dirty="0"/>
              <a:t>MAP tak může sloužit i jako klíčový </a:t>
            </a:r>
            <a:r>
              <a:rPr lang="cs-CZ" sz="2400" b="1" dirty="0"/>
              <a:t>podklad pro tvorbu rozpočtů </a:t>
            </a:r>
            <a:r>
              <a:rPr lang="cs-CZ" sz="2400" dirty="0"/>
              <a:t>na úrovni obcí, nebo mikroregionů. V rámci monitoringu naplňování aktivit a jejich evaluace dochází i  k úpravě financování aktivit dle vývoje rozpočtu zřizovatelů.</a:t>
            </a:r>
          </a:p>
          <a:p>
            <a:pPr lvl="0"/>
            <a:endParaRPr lang="cs-CZ" sz="2400" dirty="0" smtClean="0"/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158881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Financování 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838200" y="1443414"/>
            <a:ext cx="10363201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/>
              <a:t>Proces </a:t>
            </a:r>
            <a:r>
              <a:rPr lang="cs-CZ" sz="3200" b="1" dirty="0"/>
              <a:t>tvorby MAP ve vazbě na </a:t>
            </a:r>
            <a:r>
              <a:rPr lang="cs-CZ" sz="3200" b="1" dirty="0" smtClean="0"/>
              <a:t>náklady</a:t>
            </a:r>
          </a:p>
          <a:p>
            <a:endParaRPr lang="cs-CZ" sz="3200" b="1" dirty="0" smtClean="0"/>
          </a:p>
          <a:p>
            <a:r>
              <a:rPr lang="cs-CZ" sz="3200" b="1" dirty="0" err="1" smtClean="0"/>
              <a:t>Facilitátoři</a:t>
            </a:r>
            <a:endParaRPr lang="cs-CZ" sz="3200" b="1" dirty="0" smtClean="0"/>
          </a:p>
          <a:p>
            <a:r>
              <a:rPr lang="cs-CZ" sz="3200" b="1" dirty="0" smtClean="0"/>
              <a:t>Externí poradci</a:t>
            </a:r>
            <a:endParaRPr lang="cs-CZ" sz="3200" dirty="0"/>
          </a:p>
          <a:p>
            <a:pPr lvl="0"/>
            <a:r>
              <a:rPr lang="cs-CZ" sz="3200" dirty="0" smtClean="0"/>
              <a:t>…ale i externí zpracovatelé</a:t>
            </a:r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62594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Financování 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838200" y="1443414"/>
            <a:ext cx="10363201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Zpracování </a:t>
            </a:r>
            <a:r>
              <a:rPr lang="cs-CZ" sz="2800" b="1" dirty="0"/>
              <a:t>finančního rámce </a:t>
            </a:r>
            <a:endParaRPr lang="cs-CZ" sz="2800" dirty="0"/>
          </a:p>
          <a:p>
            <a:r>
              <a:rPr lang="cs-CZ" sz="2800" dirty="0" smtClean="0"/>
              <a:t>zpracovat </a:t>
            </a:r>
            <a:r>
              <a:rPr lang="cs-CZ" sz="2800" dirty="0"/>
              <a:t>rámcový odhad objemu finančních prostředků nutných na realizaci aktivit obsažených v návrhové části </a:t>
            </a:r>
            <a:r>
              <a:rPr lang="cs-CZ" sz="2800" dirty="0" smtClean="0"/>
              <a:t>MAP</a:t>
            </a:r>
            <a:endParaRPr lang="cs-CZ" sz="2800" dirty="0"/>
          </a:p>
          <a:p>
            <a:endParaRPr lang="cs-CZ" sz="2800" dirty="0"/>
          </a:p>
          <a:p>
            <a:r>
              <a:rPr lang="cs-CZ" sz="2800" dirty="0" smtClean="0"/>
              <a:t>omezit </a:t>
            </a:r>
            <a:r>
              <a:rPr lang="cs-CZ" sz="2800" dirty="0"/>
              <a:t>finanční riziko nenaplnění aktivit a zajistit efektivní hospodaření v průběhu jednotlivých let, pro které je MAP </a:t>
            </a:r>
            <a:r>
              <a:rPr lang="cs-CZ" sz="2800" dirty="0" smtClean="0"/>
              <a:t>zpracován</a:t>
            </a:r>
            <a:endParaRPr lang="cs-CZ" sz="2800" dirty="0"/>
          </a:p>
          <a:p>
            <a:endParaRPr lang="cs-CZ" sz="2800" dirty="0" smtClean="0"/>
          </a:p>
          <a:p>
            <a:r>
              <a:rPr lang="cs-CZ" sz="2800" dirty="0" smtClean="0"/>
              <a:t>Finanční </a:t>
            </a:r>
            <a:r>
              <a:rPr lang="cs-CZ" sz="2800" dirty="0"/>
              <a:t>rámec posuzuje návrhovou část MAP z hlediska finančních možností obcí (zřizovatelů) a stanovuje další zdroje financování záměrů obsažených v návrhové části MAP. </a:t>
            </a:r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110480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aktivit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838200" y="1523693"/>
            <a:ext cx="10363201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/>
              <a:t>Aktivity jednotlivých škol</a:t>
            </a:r>
          </a:p>
          <a:p>
            <a:r>
              <a:rPr lang="cs-CZ" sz="2800" dirty="0"/>
              <a:t> </a:t>
            </a:r>
          </a:p>
          <a:p>
            <a:r>
              <a:rPr lang="cs-CZ" sz="2800" dirty="0"/>
              <a:t>Aktivity jednotlivých škol mohou zahrnovat například: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návrh </a:t>
            </a:r>
            <a:r>
              <a:rPr lang="cs-CZ" sz="2800" dirty="0"/>
              <a:t>jednotlivých škol na zlepšení přístupů, metod, organizace práce, vzdělávání pedagogických pracovníků uvnitř školy</a:t>
            </a:r>
            <a:r>
              <a:rPr lang="cs-CZ" sz="2800" dirty="0" smtClean="0"/>
              <a:t>.</a:t>
            </a:r>
          </a:p>
          <a:p>
            <a:endParaRPr lang="cs-CZ" sz="2800" dirty="0"/>
          </a:p>
          <a:p>
            <a:r>
              <a:rPr lang="cs-CZ" sz="2400" dirty="0"/>
              <a:t>Nezapomeňte na aktivity škol, které se budou realizovat pomocí tzv. „šablon“. Šablony jsou jednotné aktivity pro školy definované řídicím orgánem OP VV pro výzvu. </a:t>
            </a:r>
          </a:p>
          <a:p>
            <a:r>
              <a:rPr lang="cs-CZ" sz="2400" dirty="0"/>
              <a:t>Školy si vybírají šablony podle toho, jaké potřebné oblasti rozvoje školy byly identifikovány.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3212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Financování 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838200" y="1443414"/>
            <a:ext cx="10363201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Finanční rámec vychází nejen z možností čerpání externích zdrojů (dotace z EU, státní rozpočet), ale i z rozpočtových možností zřizovatelů jako jednoho z klíčových partnerů při naplňování MAP (skutečností uplynulých rozpočtových let a rozpočtového výhledu, a pokud to je aspoň trochu možné, zohledňuje i další potenciální zdroje financování – úvěry, </a:t>
            </a:r>
            <a:r>
              <a:rPr lang="cs-CZ" sz="2800" dirty="0" smtClean="0"/>
              <a:t>dary</a:t>
            </a:r>
            <a:r>
              <a:rPr lang="cs-CZ" sz="2800" dirty="0"/>
              <a:t>, </a:t>
            </a:r>
            <a:r>
              <a:rPr lang="cs-CZ" sz="2800" dirty="0" err="1" smtClean="0"/>
              <a:t>fundraising</a:t>
            </a:r>
            <a:r>
              <a:rPr lang="cs-CZ" sz="2800" dirty="0" smtClean="0"/>
              <a:t>).</a:t>
            </a:r>
            <a:endParaRPr lang="cs-CZ" sz="2800" dirty="0"/>
          </a:p>
          <a:p>
            <a:endParaRPr lang="cs-CZ" sz="2800" dirty="0" smtClean="0"/>
          </a:p>
          <a:p>
            <a:r>
              <a:rPr lang="cs-CZ" sz="2800" dirty="0" smtClean="0"/>
              <a:t>U </a:t>
            </a:r>
            <a:r>
              <a:rPr lang="cs-CZ" sz="2800" dirty="0"/>
              <a:t>víceletých aktivit MAP by mělo být uvedeno rozložení finančních prostředků na jednotlivé roky vzhledem k plánování a řízení veřejných rozpočtů.</a:t>
            </a:r>
          </a:p>
          <a:p>
            <a:pPr lvl="0"/>
            <a:endParaRPr lang="cs-CZ" sz="2800" dirty="0"/>
          </a:p>
          <a:p>
            <a:endParaRPr lang="cs-CZ" sz="6000" dirty="0" smtClean="0"/>
          </a:p>
          <a:p>
            <a:endParaRPr lang="cs-CZ" sz="6000" dirty="0"/>
          </a:p>
          <a:p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259572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na spolupráci s podnikateli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členy Řídícího výboru</a:t>
            </a:r>
          </a:p>
          <a:p>
            <a:r>
              <a:rPr lang="cs-CZ" dirty="0" smtClean="0"/>
              <a:t>Jsou členy pracovních skupin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jsou informováni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znají genezi celého procesu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jsou zapojeni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</p:spTree>
    <p:extLst>
      <p:ext uri="{BB962C8B-B14F-4D97-AF65-F5344CB8AC3E}">
        <p14:creationId xmlns:p14="http://schemas.microsoft.com/office/powerpoint/2010/main" val="62227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na spolupráci s podnikateli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Podnikatelé nezapojení do procesu</a:t>
            </a:r>
          </a:p>
          <a:p>
            <a:pPr marL="0" indent="0">
              <a:buNone/>
            </a:pPr>
            <a:r>
              <a:rPr lang="cs-CZ" dirty="0" smtClean="0"/>
              <a:t>Jaká je jejich vazba na municipalitu? </a:t>
            </a:r>
          </a:p>
          <a:p>
            <a:pPr marL="0" indent="0">
              <a:buNone/>
            </a:pPr>
            <a:r>
              <a:rPr lang="cs-CZ" dirty="0" smtClean="0"/>
              <a:t>Jaká je dosavadní spolupráce s municipalitou? </a:t>
            </a:r>
          </a:p>
          <a:p>
            <a:pPr marL="0" indent="0">
              <a:buNone/>
            </a:pPr>
            <a:r>
              <a:rPr lang="cs-CZ" dirty="0" smtClean="0"/>
              <a:t>Jaká je předchozí zkušenost s financování neziskových (a školy i neformální vzdělavatelé jsou neziskoví) subjektů? </a:t>
            </a:r>
          </a:p>
          <a:p>
            <a:pPr marL="0" indent="0">
              <a:buNone/>
            </a:pPr>
            <a:r>
              <a:rPr lang="cs-CZ" dirty="0" smtClean="0"/>
              <a:t>Využití již fungujících aktivit</a:t>
            </a:r>
          </a:p>
          <a:p>
            <a:pPr marL="0" indent="0">
              <a:buNone/>
            </a:pPr>
            <a:r>
              <a:rPr lang="cs-CZ" dirty="0" smtClean="0"/>
              <a:t>Veřejná fóra – Zdravá města</a:t>
            </a:r>
          </a:p>
          <a:p>
            <a:pPr marL="0" indent="0">
              <a:buNone/>
            </a:pPr>
            <a:r>
              <a:rPr lang="cs-CZ" dirty="0" smtClean="0"/>
              <a:t>Podnikatelská fóra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</p:spTree>
    <p:extLst>
      <p:ext uri="{BB962C8B-B14F-4D97-AF65-F5344CB8AC3E}">
        <p14:creationId xmlns:p14="http://schemas.microsoft.com/office/powerpoint/2010/main" val="384339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na spolupráci s podnikateli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indent="-91440">
              <a:defRPr/>
            </a:pPr>
            <a:r>
              <a:rPr lang="cs-CZ" dirty="0"/>
              <a:t>Motivace firem k poskytování prostředků či věcného plnění:</a:t>
            </a:r>
          </a:p>
          <a:p>
            <a:pPr marL="91440" indent="-91440">
              <a:defRPr/>
            </a:pPr>
            <a:r>
              <a:rPr lang="cs-CZ" dirty="0"/>
              <a:t>Vytváření ovzduší dobré vůle, tedy chtějí být v místě, kde působí, vnímáni jako dobří firemní občané, kterým není všem lhostejné a záleží jim na vzdělání. </a:t>
            </a:r>
          </a:p>
          <a:p>
            <a:pPr marL="91440" indent="-91440">
              <a:defRPr/>
            </a:pPr>
            <a:r>
              <a:rPr lang="cs-CZ" dirty="0"/>
              <a:t>Spojováni s určitým tématem, např. tedy firma zabývající se výpočetní technikou poskytne slevu nebo zdarma na zařízení či software.</a:t>
            </a:r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</p:spTree>
    <p:extLst>
      <p:ext uri="{BB962C8B-B14F-4D97-AF65-F5344CB8AC3E}">
        <p14:creationId xmlns:p14="http://schemas.microsoft.com/office/powerpoint/2010/main" val="271176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na spolupráci s podnikateli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indent="-91440">
              <a:defRPr/>
            </a:pPr>
            <a:r>
              <a:rPr lang="cs-CZ" dirty="0"/>
              <a:t>Jsou požádány a očekává se to od nich. Nechtějí působit nepřátelsky.</a:t>
            </a:r>
          </a:p>
          <a:p>
            <a:pPr marL="91440" indent="-91440">
              <a:defRPr/>
            </a:pPr>
            <a:r>
              <a:rPr lang="cs-CZ" dirty="0"/>
              <a:t>Předseda představenstva nebo správní rady má zájem</a:t>
            </a:r>
          </a:p>
          <a:p>
            <a:pPr marL="91440" indent="-91440">
              <a:defRPr/>
            </a:pPr>
            <a:endParaRPr lang="cs-CZ" dirty="0"/>
          </a:p>
          <a:p>
            <a:pPr marL="91440" indent="-91440">
              <a:defRPr/>
            </a:pPr>
            <a:r>
              <a:rPr lang="cs-CZ" dirty="0"/>
              <a:t>Znát své okolní prostředí, </a:t>
            </a:r>
          </a:p>
          <a:p>
            <a:pPr marL="91440" indent="-91440">
              <a:defRPr/>
            </a:pPr>
            <a:r>
              <a:rPr lang="cs-CZ" dirty="0"/>
              <a:t>jaké firmy v regionu či městě působí, </a:t>
            </a:r>
          </a:p>
          <a:p>
            <a:pPr marL="91440" indent="-91440">
              <a:defRPr/>
            </a:pPr>
            <a:r>
              <a:rPr lang="cs-CZ" dirty="0"/>
              <a:t>kdo jsou jejich představitelé, jaké mají zájmy a záliby.</a:t>
            </a:r>
          </a:p>
          <a:p>
            <a:pPr marL="91440" indent="-91440">
              <a:defRPr/>
            </a:pPr>
            <a:endParaRPr lang="cs-CZ" dirty="0"/>
          </a:p>
          <a:p>
            <a:pPr marL="91440" indent="-91440">
              <a:defRPr/>
            </a:pPr>
            <a:r>
              <a:rPr lang="cs-CZ" b="1" dirty="0"/>
              <a:t>PODNIKATELSKÁ FÓRA? </a:t>
            </a:r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</p:spTree>
    <p:extLst>
      <p:ext uri="{BB962C8B-B14F-4D97-AF65-F5344CB8AC3E}">
        <p14:creationId xmlns:p14="http://schemas.microsoft.com/office/powerpoint/2010/main" val="108259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na spolupráci s podnikateli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indent="-91440">
              <a:defRPr/>
            </a:pP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CSR</a:t>
            </a:r>
          </a:p>
          <a:p>
            <a:pPr marL="91440" indent="-91440">
              <a:defRPr/>
            </a:pP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 je to společenská odpovědnost firem?</a:t>
            </a:r>
          </a:p>
          <a:p>
            <a:pPr marL="91440" indent="-91440"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Tento koncept se objevil počátkem 2. poloviny 20. století.</a:t>
            </a:r>
          </a:p>
          <a:p>
            <a:pPr marL="91440" indent="-91440"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Společenská odpovědnost firem znamená takové vedení firmy a budování vztahů s partnery, které přispívá ke zlepšení pověsti a zvýšení důvěryhodnosti podniku. </a:t>
            </a:r>
          </a:p>
          <a:p>
            <a:pPr marL="0" indent="0">
              <a:buNone/>
              <a:defRPr/>
            </a:pP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Zpracovaný strategický plán udržitelného rozvoje. </a:t>
            </a:r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</p:spTree>
    <p:extLst>
      <p:ext uri="{BB962C8B-B14F-4D97-AF65-F5344CB8AC3E}">
        <p14:creationId xmlns:p14="http://schemas.microsoft.com/office/powerpoint/2010/main" val="29476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na spolupráci s podnikateli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ct val="0"/>
              </a:spcAft>
            </a:pPr>
            <a:r>
              <a:rPr lang="cs-CZ" altLang="cs-CZ" b="1" dirty="0"/>
              <a:t>Podělíme </a:t>
            </a:r>
            <a:r>
              <a:rPr lang="cs-CZ" altLang="cs-CZ" dirty="0"/>
              <a:t>se s nimi </a:t>
            </a:r>
            <a:r>
              <a:rPr lang="cs-CZ" altLang="cs-CZ" b="1" dirty="0"/>
              <a:t> o naše představy</a:t>
            </a:r>
            <a:r>
              <a:rPr lang="cs-CZ" altLang="cs-CZ" dirty="0"/>
              <a:t> a naděje do budoucna</a:t>
            </a:r>
          </a:p>
          <a:p>
            <a:pPr>
              <a:spcAft>
                <a:spcPct val="0"/>
              </a:spcAft>
            </a:pPr>
            <a:r>
              <a:rPr lang="cs-CZ" altLang="cs-CZ" b="1" dirty="0"/>
              <a:t>Pozveme </a:t>
            </a:r>
            <a:r>
              <a:rPr lang="cs-CZ" altLang="cs-CZ" dirty="0"/>
              <a:t>je</a:t>
            </a:r>
            <a:r>
              <a:rPr lang="cs-CZ" altLang="cs-CZ" b="1" dirty="0"/>
              <a:t>, aby přišli na návštěvu</a:t>
            </a:r>
            <a:r>
              <a:rPr lang="cs-CZ" altLang="cs-CZ" dirty="0"/>
              <a:t>, podívali se, jak pracujeme </a:t>
            </a:r>
            <a:endParaRPr lang="cs-CZ" altLang="cs-CZ" dirty="0" smtClean="0"/>
          </a:p>
          <a:p>
            <a:r>
              <a:rPr lang="cs-CZ" altLang="cs-CZ" dirty="0"/>
              <a:t>Odpovědnost a podávání Informací</a:t>
            </a:r>
          </a:p>
          <a:p>
            <a:r>
              <a:rPr lang="cs-CZ" altLang="cs-CZ" dirty="0"/>
              <a:t>Když od někoho přijmeme peníze, odpovídáme za to, že:</a:t>
            </a:r>
          </a:p>
          <a:p>
            <a:pPr lvl="1"/>
            <a:r>
              <a:rPr lang="cs-CZ" altLang="cs-CZ" sz="2800" dirty="0"/>
              <a:t>Budou vynaloženy za účelem, na který byly získány </a:t>
            </a:r>
          </a:p>
          <a:p>
            <a:pPr lvl="1"/>
            <a:r>
              <a:rPr lang="cs-CZ" altLang="cs-CZ" sz="2800" dirty="0"/>
              <a:t>budou vynaloženy efektivně a skutečně budou mít nějaký dopad.. </a:t>
            </a:r>
          </a:p>
          <a:p>
            <a:pPr>
              <a:spcAft>
                <a:spcPct val="0"/>
              </a:spcAft>
            </a:pPr>
            <a:endParaRPr lang="cs-CZ" altLang="cs-CZ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</p:spTree>
    <p:extLst>
      <p:ext uri="{BB962C8B-B14F-4D97-AF65-F5344CB8AC3E}">
        <p14:creationId xmlns:p14="http://schemas.microsoft.com/office/powerpoint/2010/main" val="344040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na soukromé 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Nadace, nadační fondy</a:t>
            </a:r>
          </a:p>
          <a:p>
            <a:pPr marL="0" indent="0">
              <a:buNone/>
            </a:pPr>
            <a:r>
              <a:rPr lang="cs-CZ" dirty="0" smtClean="0"/>
              <a:t>Vytvořit kompendium zdrojů</a:t>
            </a:r>
          </a:p>
          <a:p>
            <a:pPr marL="0" indent="0">
              <a:buNone/>
            </a:pPr>
            <a:r>
              <a:rPr lang="cs-CZ" dirty="0" smtClean="0"/>
              <a:t>Sledovat jednotlivé výzvy</a:t>
            </a:r>
          </a:p>
          <a:p>
            <a:pPr marL="0" indent="0">
              <a:buNone/>
            </a:pPr>
            <a:r>
              <a:rPr lang="cs-CZ" dirty="0" smtClean="0"/>
              <a:t>Připravit zásobník projektů</a:t>
            </a:r>
          </a:p>
          <a:p>
            <a:pPr marL="0" indent="0">
              <a:buNone/>
            </a:pPr>
            <a:r>
              <a:rPr lang="cs-CZ" dirty="0" smtClean="0"/>
              <a:t>Využít společenskou odpovědnost firem v daném území, mají-li nadaci či nadační fond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zjistit, které firmy v území mají zpracovánu CSR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kontaktovat je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vysvětlit smysl aktivit/y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</p:spTree>
    <p:extLst>
      <p:ext uri="{BB962C8B-B14F-4D97-AF65-F5344CB8AC3E}">
        <p14:creationId xmlns:p14="http://schemas.microsoft.com/office/powerpoint/2010/main" val="348877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aktivit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838200" y="1523693"/>
            <a:ext cx="1036320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/>
              <a:t>Aktivity spolupráce</a:t>
            </a:r>
          </a:p>
          <a:p>
            <a:r>
              <a:rPr lang="cs-CZ" sz="2800" dirty="0" smtClean="0"/>
              <a:t>spolupráce </a:t>
            </a:r>
            <a:r>
              <a:rPr lang="cs-CZ" sz="2800" dirty="0"/>
              <a:t>mezi školami, </a:t>
            </a:r>
            <a:endParaRPr lang="cs-CZ" sz="2800" dirty="0" smtClean="0"/>
          </a:p>
          <a:p>
            <a:r>
              <a:rPr lang="cs-CZ" sz="2800" dirty="0" smtClean="0"/>
              <a:t>spolupráce </a:t>
            </a:r>
            <a:r>
              <a:rPr lang="cs-CZ" sz="2800" dirty="0"/>
              <a:t>mezi školami a poskytovateli neformálního nebo zájmového vzdělávání, </a:t>
            </a:r>
            <a:endParaRPr lang="cs-CZ" sz="2800" dirty="0" smtClean="0"/>
          </a:p>
          <a:p>
            <a:r>
              <a:rPr lang="cs-CZ" sz="2800" dirty="0" smtClean="0"/>
              <a:t>spolupráce </a:t>
            </a:r>
            <a:r>
              <a:rPr lang="cs-CZ" sz="2800" dirty="0"/>
              <a:t>mezi školami a sociálními službami, </a:t>
            </a:r>
            <a:endParaRPr lang="cs-CZ" sz="2800" dirty="0" smtClean="0"/>
          </a:p>
          <a:p>
            <a:r>
              <a:rPr lang="cs-CZ" sz="2800" dirty="0" smtClean="0"/>
              <a:t>mezi </a:t>
            </a:r>
            <a:r>
              <a:rPr lang="cs-CZ" sz="2800" dirty="0"/>
              <a:t>základními a středními školami, </a:t>
            </a:r>
            <a:endParaRPr lang="cs-CZ" sz="2800" dirty="0" smtClean="0"/>
          </a:p>
          <a:p>
            <a:r>
              <a:rPr lang="cs-CZ" sz="2800" dirty="0" smtClean="0"/>
              <a:t>mezi </a:t>
            </a:r>
            <a:r>
              <a:rPr lang="cs-CZ" sz="2800" dirty="0"/>
              <a:t>školami a zaměstnavateli (např. v kariérovém poradenství</a:t>
            </a:r>
            <a:r>
              <a:rPr lang="cs-CZ" sz="2800" dirty="0" smtClean="0"/>
              <a:t>)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7847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aktivit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838200" y="1523693"/>
            <a:ext cx="1036320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/>
              <a:t>Aktivity spolupráce</a:t>
            </a:r>
          </a:p>
          <a:p>
            <a:endParaRPr lang="cs-CZ" sz="2800" dirty="0" smtClean="0"/>
          </a:p>
          <a:p>
            <a:r>
              <a:rPr lang="cs-CZ" sz="2800" dirty="0" smtClean="0"/>
              <a:t>Plánované </a:t>
            </a:r>
            <a:r>
              <a:rPr lang="cs-CZ" sz="2800" dirty="0"/>
              <a:t>aktivity spolupráce se nemusí omezovat pouze územím ORP, může být navržena i větší spolupracující síť. 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Aktivity </a:t>
            </a:r>
            <a:r>
              <a:rPr lang="cs-CZ" sz="2800" dirty="0"/>
              <a:t>spolupráce mohou zahrnovat i jiné aktivity v území, které přispějí k cílům: například aktivity neformálního a zájmového vzdělávání.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3230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aktivit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838200" y="1523693"/>
            <a:ext cx="1036320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/>
              <a:t>Infrastruktura</a:t>
            </a:r>
          </a:p>
          <a:p>
            <a:r>
              <a:rPr lang="cs-CZ" sz="2800" dirty="0"/>
              <a:t>Pokud jste identifikovali všechny investiční záměry a aktivity v území, včetně těch, které nemohou být financovány z IROP/OP PPR, může jich být velké množství. </a:t>
            </a:r>
            <a:endParaRPr lang="cs-CZ" sz="2800" dirty="0" smtClean="0"/>
          </a:p>
          <a:p>
            <a:r>
              <a:rPr lang="cs-CZ" sz="2800" dirty="0" smtClean="0"/>
              <a:t>Pro </a:t>
            </a:r>
            <a:r>
              <a:rPr lang="cs-CZ" sz="2800" dirty="0"/>
              <a:t>akční plán vybírejte pouze takové investiční záměry, </a:t>
            </a:r>
            <a:r>
              <a:rPr lang="cs-CZ" sz="2800" b="1" dirty="0"/>
              <a:t>které jsou přímo využitelné ve výuce.</a:t>
            </a:r>
            <a:r>
              <a:rPr lang="cs-CZ" sz="2800" dirty="0"/>
              <a:t> </a:t>
            </a:r>
          </a:p>
          <a:p>
            <a:r>
              <a:rPr lang="cs-CZ" sz="2800" dirty="0"/>
              <a:t> </a:t>
            </a:r>
          </a:p>
          <a:p>
            <a:r>
              <a:rPr lang="cs-CZ" sz="2800" dirty="0"/>
              <a:t>Investiční záměry, které přímo nesouvisejí s výukou, budou v tabulce (kterou jste odevzdávali spolu se Strategickým rámcem priorit) přílohou akčního plánu. 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4854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aktivit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838200" y="1523693"/>
            <a:ext cx="1036320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/>
              <a:t>Infrastruktura</a:t>
            </a:r>
          </a:p>
          <a:p>
            <a:r>
              <a:rPr lang="cs-CZ" sz="2800" dirty="0"/>
              <a:t>Očekává se, že infrastruktura bude propojena s měkkými aktivitami, a to minimálně tím, že na nákup infrastruktury je napojeno vzdělávání učitelů, jak infrastrukturu používat ve výuce efektivně, nebo aktivity sdílení.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0857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0" y="0"/>
            <a:ext cx="969293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Strategický rámec a aktivity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8530544" y="6311900"/>
            <a:ext cx="2494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CZ.02.3.68/0.0/0.0/15_001/0000283</a:t>
            </a:r>
          </a:p>
        </p:txBody>
      </p:sp>
      <p:sp>
        <p:nvSpPr>
          <p:cNvPr id="3" name="Obdélník 2"/>
          <p:cNvSpPr/>
          <p:nvPr/>
        </p:nvSpPr>
        <p:spPr>
          <a:xfrm>
            <a:off x="914398" y="1800691"/>
            <a:ext cx="1036320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Strategický rámec a aktivity nejsou od sebe odtržené. 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Plán </a:t>
            </a:r>
            <a:r>
              <a:rPr lang="cs-CZ" sz="2800" dirty="0"/>
              <a:t>aktivit navazuje přímo na vizi, priority a jejich cíle. 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Aktivity </a:t>
            </a:r>
            <a:r>
              <a:rPr lang="cs-CZ" sz="2800" dirty="0"/>
              <a:t>musí naplňovat cíle priorit.  Při vytváření plánu aktivit se ptáme:</a:t>
            </a:r>
          </a:p>
          <a:p>
            <a:pPr lvl="0"/>
            <a:r>
              <a:rPr lang="cs-CZ" sz="2800" dirty="0"/>
              <a:t>„Jaké aktivity musíme realizovat, abychom dosáhli cílů, které jsme si stanovili v prioritách?“ </a:t>
            </a:r>
          </a:p>
        </p:txBody>
      </p:sp>
    </p:spTree>
    <p:extLst>
      <p:ext uri="{BB962C8B-B14F-4D97-AF65-F5344CB8AC3E}">
        <p14:creationId xmlns:p14="http://schemas.microsoft.com/office/powerpoint/2010/main" val="318344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SRP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SRP" id="{3E76C045-5377-4612-AB49-2A4E2E269AFB}" vid="{97CB8A28-D7E5-4162-AD01-576F813CB6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MotivSRP</Template>
  <TotalTime>816</TotalTime>
  <Words>1395</Words>
  <Application>Microsoft Office PowerPoint</Application>
  <PresentationFormat>Širokoúhlá obrazovka</PresentationFormat>
  <Paragraphs>454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2" baseType="lpstr">
      <vt:lpstr>Arial</vt:lpstr>
      <vt:lpstr>Calibri</vt:lpstr>
      <vt:lpstr>Calibri Light</vt:lpstr>
      <vt:lpstr>Times New Roman</vt:lpstr>
      <vt:lpstr>MotivSRP</vt:lpstr>
      <vt:lpstr>Prezentace aplikace PowerPoint</vt:lpstr>
      <vt:lpstr>Akční plán</vt:lpstr>
      <vt:lpstr>Akční plán</vt:lpstr>
      <vt:lpstr>Typy aktivit</vt:lpstr>
      <vt:lpstr>Typy aktivit</vt:lpstr>
      <vt:lpstr>Typy aktivit</vt:lpstr>
      <vt:lpstr>Typy aktivit</vt:lpstr>
      <vt:lpstr>Typy aktivit</vt:lpstr>
      <vt:lpstr>Strategický rámec a aktivity</vt:lpstr>
      <vt:lpstr>Strategický rámec a aktivity</vt:lpstr>
      <vt:lpstr>Souvislosti </vt:lpstr>
      <vt:lpstr>Příklad </vt:lpstr>
      <vt:lpstr>Roční  akční plán</vt:lpstr>
      <vt:lpstr>Roční  akční plán</vt:lpstr>
      <vt:lpstr>Roční akční plán</vt:lpstr>
      <vt:lpstr>Roční akční plán</vt:lpstr>
      <vt:lpstr>Příklad </vt:lpstr>
      <vt:lpstr>Co budeme realizovat</vt:lpstr>
      <vt:lpstr>Pracovní skupiny</vt:lpstr>
      <vt:lpstr>Metoda SMART</vt:lpstr>
      <vt:lpstr>Metoda SMART</vt:lpstr>
      <vt:lpstr>Metoda SMART</vt:lpstr>
      <vt:lpstr>Metoda SMART</vt:lpstr>
      <vt:lpstr>Metoda SMART</vt:lpstr>
      <vt:lpstr>Metoda SMART</vt:lpstr>
      <vt:lpstr>Metoda SMART</vt:lpstr>
      <vt:lpstr>Metoda SMART</vt:lpstr>
      <vt:lpstr>Metoda SMART(ER)</vt:lpstr>
      <vt:lpstr>Metoda SMART(ER)</vt:lpstr>
      <vt:lpstr>Metoda SMART(ER)</vt:lpstr>
      <vt:lpstr>Logický rámec</vt:lpstr>
      <vt:lpstr>Logický rámec</vt:lpstr>
      <vt:lpstr>Logický rámec</vt:lpstr>
      <vt:lpstr>Financování </vt:lpstr>
      <vt:lpstr>Financování </vt:lpstr>
      <vt:lpstr>Financování </vt:lpstr>
      <vt:lpstr>Financování </vt:lpstr>
      <vt:lpstr>Financování </vt:lpstr>
      <vt:lpstr>Financování </vt:lpstr>
      <vt:lpstr>Financování </vt:lpstr>
      <vt:lpstr>Jak na spolupráci s podnikateli</vt:lpstr>
      <vt:lpstr>Jak na spolupráci s podnikateli</vt:lpstr>
      <vt:lpstr>Jak na spolupráci s podnikateli</vt:lpstr>
      <vt:lpstr>Jak na spolupráci s podnikateli</vt:lpstr>
      <vt:lpstr>Jak na spolupráci s podnikateli</vt:lpstr>
      <vt:lpstr>Jak na spolupráci s podnikateli</vt:lpstr>
      <vt:lpstr>Jak na soukromé zdroje</vt:lpstr>
    </vt:vector>
  </TitlesOfParts>
  <Company>NIDV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Lehmann Jakub</dc:creator>
  <cp:lastModifiedBy>MAS Vyhlídky</cp:lastModifiedBy>
  <cp:revision>93</cp:revision>
  <dcterms:created xsi:type="dcterms:W3CDTF">2016-08-03T13:16:34Z</dcterms:created>
  <dcterms:modified xsi:type="dcterms:W3CDTF">2017-02-13T09:41:00Z</dcterms:modified>
</cp:coreProperties>
</file>