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2"/>
  </p:notesMasterIdLst>
  <p:handoutMasterIdLst>
    <p:handoutMasterId r:id="rId43"/>
  </p:handoutMasterIdLst>
  <p:sldIdLst>
    <p:sldId id="256" r:id="rId2"/>
    <p:sldId id="302" r:id="rId3"/>
    <p:sldId id="303" r:id="rId4"/>
    <p:sldId id="317" r:id="rId5"/>
    <p:sldId id="319" r:id="rId6"/>
    <p:sldId id="326" r:id="rId7"/>
    <p:sldId id="325" r:id="rId8"/>
    <p:sldId id="257" r:id="rId9"/>
    <p:sldId id="327" r:id="rId10"/>
    <p:sldId id="258" r:id="rId11"/>
    <p:sldId id="268" r:id="rId12"/>
    <p:sldId id="270" r:id="rId13"/>
    <p:sldId id="264" r:id="rId14"/>
    <p:sldId id="285" r:id="rId15"/>
    <p:sldId id="328" r:id="rId16"/>
    <p:sldId id="287" r:id="rId17"/>
    <p:sldId id="288" r:id="rId18"/>
    <p:sldId id="290" r:id="rId19"/>
    <p:sldId id="320" r:id="rId20"/>
    <p:sldId id="339" r:id="rId21"/>
    <p:sldId id="340" r:id="rId22"/>
    <p:sldId id="347" r:id="rId23"/>
    <p:sldId id="291" r:id="rId24"/>
    <p:sldId id="292" r:id="rId25"/>
    <p:sldId id="293" r:id="rId26"/>
    <p:sldId id="294" r:id="rId27"/>
    <p:sldId id="344" r:id="rId28"/>
    <p:sldId id="343" r:id="rId29"/>
    <p:sldId id="330" r:id="rId30"/>
    <p:sldId id="298" r:id="rId31"/>
    <p:sldId id="299" r:id="rId32"/>
    <p:sldId id="333" r:id="rId33"/>
    <p:sldId id="300" r:id="rId34"/>
    <p:sldId id="301" r:id="rId35"/>
    <p:sldId id="338" r:id="rId36"/>
    <p:sldId id="297" r:id="rId37"/>
    <p:sldId id="306" r:id="rId38"/>
    <p:sldId id="305" r:id="rId39"/>
    <p:sldId id="280" r:id="rId40"/>
    <p:sldId id="337" r:id="rId4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588" autoAdjust="0"/>
    <p:restoredTop sz="98651" autoAdjust="0"/>
  </p:normalViewPr>
  <p:slideViewPr>
    <p:cSldViewPr>
      <p:cViewPr varScale="1">
        <p:scale>
          <a:sx n="112" d="100"/>
          <a:sy n="112" d="100"/>
        </p:scale>
        <p:origin x="2250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921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71165C-4382-424E-9505-95D68F23AF4F}" type="datetimeFigureOut">
              <a:rPr lang="cs-CZ" smtClean="0"/>
              <a:t>25. 4. 2017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E91019-A055-4C0A-8303-60D7233D8B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68138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E3945A-8DB9-4344-9252-7C095CE2B840}" type="datetimeFigureOut">
              <a:rPr lang="cs-CZ" smtClean="0"/>
              <a:t>25. 4. 2017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CC41F2-E063-418F-9B22-EA255D8F8E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85791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CC41F2-E063-418F-9B22-EA255D8F8E3E}" type="slidenum">
              <a:rPr lang="cs-CZ" smtClean="0"/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77929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5AFD4-9C33-4E8B-9BAA-6FA315B805CA}" type="datetimeFigureOut">
              <a:rPr lang="cs-CZ" smtClean="0"/>
              <a:t>25. 4. 2017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DC1E8-2770-4730-90E2-D83B29F5A3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4874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5AFD4-9C33-4E8B-9BAA-6FA315B805CA}" type="datetimeFigureOut">
              <a:rPr lang="cs-CZ" smtClean="0"/>
              <a:t>25. 4. 2017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DC1E8-2770-4730-90E2-D83B29F5A3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9292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5AFD4-9C33-4E8B-9BAA-6FA315B805CA}" type="datetimeFigureOut">
              <a:rPr lang="cs-CZ" smtClean="0"/>
              <a:t>25. 4. 2017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DC1E8-2770-4730-90E2-D83B29F5A3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8841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5AFD4-9C33-4E8B-9BAA-6FA315B805CA}" type="datetimeFigureOut">
              <a:rPr lang="cs-CZ" smtClean="0"/>
              <a:t>25. 4. 2017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DC1E8-2770-4730-90E2-D83B29F5A3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1058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5AFD4-9C33-4E8B-9BAA-6FA315B805CA}" type="datetimeFigureOut">
              <a:rPr lang="cs-CZ" smtClean="0"/>
              <a:t>25. 4. 2017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DC1E8-2770-4730-90E2-D83B29F5A3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8538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5AFD4-9C33-4E8B-9BAA-6FA315B805CA}" type="datetimeFigureOut">
              <a:rPr lang="cs-CZ" smtClean="0"/>
              <a:t>25. 4. 2017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DC1E8-2770-4730-90E2-D83B29F5A3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1975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5AFD4-9C33-4E8B-9BAA-6FA315B805CA}" type="datetimeFigureOut">
              <a:rPr lang="cs-CZ" smtClean="0"/>
              <a:t>25. 4. 2017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DC1E8-2770-4730-90E2-D83B29F5A3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2886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5AFD4-9C33-4E8B-9BAA-6FA315B805CA}" type="datetimeFigureOut">
              <a:rPr lang="cs-CZ" smtClean="0"/>
              <a:t>25. 4. 2017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DC1E8-2770-4730-90E2-D83B29F5A3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9114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5AFD4-9C33-4E8B-9BAA-6FA315B805CA}" type="datetimeFigureOut">
              <a:rPr lang="cs-CZ" smtClean="0"/>
              <a:t>25. 4. 2017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DC1E8-2770-4730-90E2-D83B29F5A3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2651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5AFD4-9C33-4E8B-9BAA-6FA315B805CA}" type="datetimeFigureOut">
              <a:rPr lang="cs-CZ" smtClean="0"/>
              <a:t>25. 4. 2017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DC1E8-2770-4730-90E2-D83B29F5A3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9817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5AFD4-9C33-4E8B-9BAA-6FA315B805CA}" type="datetimeFigureOut">
              <a:rPr lang="cs-CZ" smtClean="0"/>
              <a:t>25. 4. 2017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DC1E8-2770-4730-90E2-D83B29F5A3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740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25AFD4-9C33-4E8B-9BAA-6FA315B805CA}" type="datetimeFigureOut">
              <a:rPr lang="cs-CZ" smtClean="0"/>
              <a:t>25. 4. 2017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7DC1E8-2770-4730-90E2-D83B29F5A3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7980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akta.cz/" TargetMode="External"/><Relationship Id="rId2" Type="http://schemas.openxmlformats.org/officeDocument/2006/relationships/hyperlink" Target="mailto:fakta@fakta.cz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9552" y="1052736"/>
            <a:ext cx="7772400" cy="1470025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Zákoník práce a jeho specifika ve školství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59632" y="2492896"/>
            <a:ext cx="6400800" cy="2616696"/>
          </a:xfrm>
        </p:spPr>
        <p:txBody>
          <a:bodyPr>
            <a:noAutofit/>
          </a:bodyPr>
          <a:lstStyle/>
          <a:p>
            <a:endParaRPr lang="cs-CZ" sz="2400" dirty="0"/>
          </a:p>
          <a:p>
            <a:pPr algn="l"/>
            <a:r>
              <a:rPr lang="cs-CZ" sz="2400" dirty="0" smtClean="0"/>
              <a:t>JUDr. Dagmar </a:t>
            </a:r>
            <a:r>
              <a:rPr lang="cs-CZ" sz="2400" dirty="0" err="1" smtClean="0"/>
              <a:t>Lichovníková</a:t>
            </a:r>
            <a:endParaRPr lang="cs-CZ" sz="2400" dirty="0" smtClean="0"/>
          </a:p>
          <a:p>
            <a:pPr algn="l"/>
            <a:r>
              <a:rPr lang="cs-CZ" sz="2400" dirty="0" smtClean="0"/>
              <a:t>Tel.: 566620520, 604230437</a:t>
            </a:r>
          </a:p>
          <a:p>
            <a:pPr algn="l"/>
            <a:r>
              <a:rPr lang="cs-CZ" sz="2400" dirty="0" smtClean="0"/>
              <a:t>E-mail: </a:t>
            </a:r>
            <a:r>
              <a:rPr lang="cs-CZ" sz="2400" dirty="0" smtClean="0">
                <a:hlinkClick r:id="rId2"/>
              </a:rPr>
              <a:t>fakta@fakta.cz</a:t>
            </a:r>
            <a:endParaRPr lang="cs-CZ" sz="2400" dirty="0" smtClean="0"/>
          </a:p>
          <a:p>
            <a:pPr algn="l"/>
            <a:r>
              <a:rPr lang="cs-CZ" sz="2400" dirty="0" smtClean="0">
                <a:hlinkClick r:id="rId3"/>
              </a:rPr>
              <a:t>www.fakta.cz</a:t>
            </a:r>
            <a:endParaRPr lang="cs-CZ" sz="2400" dirty="0" smtClean="0"/>
          </a:p>
          <a:p>
            <a:endParaRPr lang="cs-CZ" sz="1800" dirty="0" smtClean="0"/>
          </a:p>
          <a:p>
            <a:endParaRPr lang="cs-CZ" sz="2400" dirty="0" smtClean="0"/>
          </a:p>
          <a:p>
            <a:endParaRPr lang="cs-CZ" sz="2400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161861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pPr algn="l"/>
            <a:r>
              <a:rPr lang="cs-CZ" sz="2400" dirty="0" err="1" smtClean="0">
                <a:solidFill>
                  <a:srgbClr val="0070C0"/>
                </a:solidFill>
              </a:rPr>
              <a:t>Pracovnělékařské</a:t>
            </a:r>
            <a:r>
              <a:rPr lang="cs-CZ" sz="2400" dirty="0" smtClean="0">
                <a:solidFill>
                  <a:srgbClr val="0070C0"/>
                </a:solidFill>
              </a:rPr>
              <a:t> prohlídky </a:t>
            </a:r>
            <a:r>
              <a:rPr lang="cs-CZ" sz="2800" dirty="0" smtClean="0">
                <a:solidFill>
                  <a:srgbClr val="0070C0"/>
                </a:solidFill>
              </a:rPr>
              <a:t/>
            </a:r>
            <a:br>
              <a:rPr lang="cs-CZ" sz="2800" dirty="0" smtClean="0">
                <a:solidFill>
                  <a:srgbClr val="0070C0"/>
                </a:solidFill>
              </a:rPr>
            </a:br>
            <a:endParaRPr lang="cs-CZ" sz="2800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184577"/>
          </a:xfrm>
        </p:spPr>
        <p:txBody>
          <a:bodyPr/>
          <a:lstStyle/>
          <a:p>
            <a:pPr marL="0" indent="0">
              <a:buNone/>
            </a:pPr>
            <a:endParaRPr lang="cs-CZ" sz="1050" dirty="0" smtClean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cs-CZ" sz="1050" b="1" dirty="0" smtClean="0">
                <a:solidFill>
                  <a:srgbClr val="FFC000"/>
                </a:solidFill>
              </a:rPr>
              <a:t>         </a:t>
            </a:r>
            <a:endParaRPr lang="cs-CZ" sz="2000" b="1" dirty="0" smtClean="0"/>
          </a:p>
          <a:p>
            <a:r>
              <a:rPr lang="cs-CZ" sz="2400" b="1" dirty="0" smtClean="0"/>
              <a:t>Vstupní prohlídky</a:t>
            </a:r>
          </a:p>
          <a:p>
            <a:r>
              <a:rPr lang="cs-CZ" sz="2400" b="1" dirty="0" smtClean="0"/>
              <a:t>Periodické prohlídky</a:t>
            </a:r>
          </a:p>
          <a:p>
            <a:r>
              <a:rPr lang="cs-CZ" sz="2400" b="1" dirty="0" smtClean="0"/>
              <a:t>Mimořádné prohlídky</a:t>
            </a:r>
          </a:p>
          <a:p>
            <a:r>
              <a:rPr lang="cs-CZ" sz="2400" b="1" dirty="0" smtClean="0"/>
              <a:t>Výstupní lékařské prohlídky</a:t>
            </a:r>
          </a:p>
          <a:p>
            <a:r>
              <a:rPr lang="cs-CZ" sz="2400" b="1" dirty="0" smtClean="0"/>
              <a:t>Následné prohlídky</a:t>
            </a:r>
          </a:p>
          <a:p>
            <a:pPr marL="0" indent="0">
              <a:buNone/>
            </a:pPr>
            <a:endParaRPr lang="cs-CZ" sz="2000" b="1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7025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solidFill>
                  <a:srgbClr val="0070C0"/>
                </a:solidFill>
              </a:rPr>
              <a:t>Vstupní lékařské prohlídky</a:t>
            </a:r>
            <a:endParaRPr lang="cs-CZ" sz="2400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000" b="1" dirty="0" smtClean="0"/>
              <a:t>vždy před uzavřením </a:t>
            </a:r>
          </a:p>
          <a:p>
            <a:r>
              <a:rPr lang="cs-CZ" sz="2000" b="1" dirty="0" smtClean="0"/>
              <a:t> pracovního poměru </a:t>
            </a:r>
          </a:p>
          <a:p>
            <a:r>
              <a:rPr lang="cs-CZ" sz="2000" b="1" dirty="0" smtClean="0"/>
              <a:t> dohody o provedení práce nebo dohody o pracovní činnosti, pokud má   </a:t>
            </a:r>
          </a:p>
          <a:p>
            <a:pPr marL="0" indent="0">
              <a:buNone/>
            </a:pPr>
            <a:r>
              <a:rPr lang="cs-CZ" sz="2000" b="1" dirty="0"/>
              <a:t> </a:t>
            </a:r>
            <a:r>
              <a:rPr lang="cs-CZ" sz="2000" b="1" dirty="0" smtClean="0"/>
              <a:t>      být  osoba ucházející se o zaměstnání </a:t>
            </a:r>
          </a:p>
          <a:p>
            <a:pPr marL="0" indent="0">
              <a:buNone/>
            </a:pPr>
            <a:r>
              <a:rPr lang="cs-CZ" sz="2000" b="1" dirty="0"/>
              <a:t> </a:t>
            </a:r>
            <a:r>
              <a:rPr lang="cs-CZ" sz="2000" b="1" dirty="0" smtClean="0"/>
              <a:t>      - zařazena k práci rizikové nebo</a:t>
            </a:r>
          </a:p>
          <a:p>
            <a:pPr marL="0" indent="0">
              <a:buNone/>
            </a:pPr>
            <a:r>
              <a:rPr lang="cs-CZ" sz="2000" b="1" dirty="0"/>
              <a:t> </a:t>
            </a:r>
            <a:r>
              <a:rPr lang="cs-CZ" sz="2000" b="1" dirty="0" smtClean="0"/>
              <a:t>      - součástí práce je činnost, pro jejíž výkon jsou podmínky stanoveny   </a:t>
            </a:r>
          </a:p>
          <a:p>
            <a:pPr marL="0" indent="0">
              <a:buNone/>
            </a:pPr>
            <a:r>
              <a:rPr lang="cs-CZ" sz="2000" b="1" dirty="0"/>
              <a:t> </a:t>
            </a:r>
            <a:r>
              <a:rPr lang="cs-CZ" sz="2000" b="1" dirty="0" smtClean="0"/>
              <a:t>         jinými právními předpisy</a:t>
            </a:r>
          </a:p>
          <a:p>
            <a:pPr marL="0" indent="0">
              <a:buNone/>
            </a:pPr>
            <a:endParaRPr lang="cs-CZ" sz="1900" b="1" dirty="0" smtClean="0"/>
          </a:p>
          <a:p>
            <a:pPr marL="0" indent="0">
              <a:buNone/>
            </a:pPr>
            <a:r>
              <a:rPr lang="cs-CZ" sz="2000" b="1" dirty="0" smtClean="0"/>
              <a:t>Úhrada vstupní lékařské prohlídky</a:t>
            </a:r>
          </a:p>
          <a:p>
            <a:r>
              <a:rPr lang="cs-CZ" sz="2000" b="1" dirty="0"/>
              <a:t>u</a:t>
            </a:r>
            <a:r>
              <a:rPr lang="cs-CZ" sz="2000" b="1" dirty="0" smtClean="0"/>
              <a:t>chazeč </a:t>
            </a:r>
            <a:r>
              <a:rPr lang="cs-CZ" sz="2000" b="1" dirty="0"/>
              <a:t>o zaměstnání</a:t>
            </a:r>
          </a:p>
          <a:p>
            <a:r>
              <a:rPr lang="cs-CZ" sz="2000" b="1" dirty="0"/>
              <a:t>z</a:t>
            </a:r>
            <a:r>
              <a:rPr lang="cs-CZ" sz="2000" b="1" dirty="0" smtClean="0"/>
              <a:t>aměstnavatel </a:t>
            </a:r>
            <a:r>
              <a:rPr lang="cs-CZ" sz="2000" b="1" dirty="0"/>
              <a:t>pokud uzavře s osobou ucházející se o zaměstnání pracovněprávní vztah</a:t>
            </a:r>
          </a:p>
          <a:p>
            <a:r>
              <a:rPr lang="cs-CZ" sz="2000" b="1" dirty="0"/>
              <a:t>p</a:t>
            </a:r>
            <a:r>
              <a:rPr lang="cs-CZ" sz="2000" b="1" dirty="0" smtClean="0"/>
              <a:t>ředchozí </a:t>
            </a:r>
            <a:r>
              <a:rPr lang="cs-CZ" sz="2000" b="1" dirty="0"/>
              <a:t>neplatí, pokud se zaměstnavatel s uchazečem o zaměstnání nebo se zaměstnancem dohodne jinak</a:t>
            </a:r>
          </a:p>
          <a:p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867443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solidFill>
                  <a:srgbClr val="0070C0"/>
                </a:solidFill>
              </a:rPr>
              <a:t>Kdo provádí vstupní lékařskou prohlídku</a:t>
            </a:r>
            <a:endParaRPr lang="cs-CZ" sz="2400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r>
              <a:rPr lang="cs-CZ" sz="2000" b="1" u="sng" dirty="0" smtClean="0"/>
              <a:t>Smluvní lékař</a:t>
            </a:r>
          </a:p>
          <a:p>
            <a:r>
              <a:rPr lang="cs-CZ" sz="2000" b="1" u="sng" dirty="0" smtClean="0"/>
              <a:t>Registrující lékař</a:t>
            </a:r>
            <a:r>
              <a:rPr lang="cs-CZ" sz="2000" b="1" dirty="0" smtClean="0"/>
              <a:t> ke kterému osobu ucházející se o zaměstnání zaměstnavatel vyslal, nestanoví-li právní předpis jinak a jde-li o práce uvedené v § 54 odst. 2 písm. b) zákona</a:t>
            </a:r>
          </a:p>
          <a:p>
            <a:endParaRPr lang="cs-CZ" sz="2000" b="1" dirty="0"/>
          </a:p>
          <a:p>
            <a:pPr marL="0" indent="0">
              <a:buNone/>
            </a:pPr>
            <a:r>
              <a:rPr lang="cs-CZ" sz="2000" b="1" dirty="0" smtClean="0"/>
              <a:t>§ 54 odst. 2 písm. b) – provádění </a:t>
            </a:r>
            <a:r>
              <a:rPr lang="cs-CZ" sz="2000" b="1" dirty="0" err="1" smtClean="0"/>
              <a:t>pracovnělékařských</a:t>
            </a:r>
            <a:r>
              <a:rPr lang="cs-CZ" sz="2000" b="1" dirty="0" smtClean="0"/>
              <a:t> prohlídek může být zajišťováno registrujícím lékařem </a:t>
            </a:r>
          </a:p>
          <a:p>
            <a:pPr marL="0" indent="0">
              <a:buNone/>
            </a:pPr>
            <a:r>
              <a:rPr lang="cs-CZ" sz="2000" b="1" dirty="0"/>
              <a:t> </a:t>
            </a:r>
            <a:r>
              <a:rPr lang="cs-CZ" sz="2000" b="1" dirty="0" smtClean="0"/>
              <a:t>      - jde-li o práce zařazené v první kategorii a</a:t>
            </a:r>
          </a:p>
          <a:p>
            <a:pPr marL="0" indent="0">
              <a:buNone/>
            </a:pPr>
            <a:r>
              <a:rPr lang="cs-CZ" sz="2000" b="1" dirty="0"/>
              <a:t> </a:t>
            </a:r>
            <a:r>
              <a:rPr lang="cs-CZ" sz="2000" b="1" dirty="0" smtClean="0"/>
              <a:t>      - není-li součástí této práce činnost, pro jejíž výkon jsou podmínky </a:t>
            </a:r>
          </a:p>
          <a:p>
            <a:pPr marL="0" indent="0">
              <a:buNone/>
            </a:pPr>
            <a:r>
              <a:rPr lang="cs-CZ" sz="2000" b="1" dirty="0"/>
              <a:t> </a:t>
            </a:r>
            <a:r>
              <a:rPr lang="cs-CZ" sz="2000" b="1" dirty="0" smtClean="0"/>
              <a:t>        stanoveny </a:t>
            </a:r>
            <a:r>
              <a:rPr lang="cs-CZ" sz="2000" b="1" dirty="0"/>
              <a:t> </a:t>
            </a:r>
            <a:r>
              <a:rPr lang="cs-CZ" sz="2000" b="1" dirty="0" smtClean="0"/>
              <a:t>jinými právními předpisy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1512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cs-CZ" sz="2400" dirty="0" smtClean="0">
                <a:solidFill>
                  <a:srgbClr val="0070C0"/>
                </a:solidFill>
              </a:rPr>
              <a:t>Periodické prohlídky § 11 vyhlášky</a:t>
            </a:r>
            <a:endParaRPr lang="cs-CZ" sz="2400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/>
          </a:bodyPr>
          <a:lstStyle/>
          <a:p>
            <a:r>
              <a:rPr lang="cs-CZ" sz="2400" b="1" dirty="0" smtClean="0"/>
              <a:t>U prací zařazených v první kategorii </a:t>
            </a:r>
          </a:p>
          <a:p>
            <a:pPr marL="0" indent="0">
              <a:buNone/>
            </a:pPr>
            <a:r>
              <a:rPr lang="cs-CZ" sz="2400" b="1" dirty="0"/>
              <a:t> </a:t>
            </a:r>
            <a:r>
              <a:rPr lang="cs-CZ" sz="2400" b="1" dirty="0" smtClean="0"/>
              <a:t>     -  jednou za 6 let</a:t>
            </a:r>
          </a:p>
          <a:p>
            <a:pPr marL="0" indent="0">
              <a:buNone/>
            </a:pPr>
            <a:r>
              <a:rPr lang="cs-CZ" sz="2400" b="1" dirty="0"/>
              <a:t> </a:t>
            </a:r>
            <a:r>
              <a:rPr lang="cs-CZ" sz="2400" b="1" dirty="0" smtClean="0"/>
              <a:t>     -  jednou za 4 roky u zaměstnance, který dovršil 50 let věku</a:t>
            </a:r>
          </a:p>
          <a:p>
            <a:r>
              <a:rPr lang="cs-CZ" sz="2400" b="1" dirty="0"/>
              <a:t> </a:t>
            </a:r>
            <a:r>
              <a:rPr lang="cs-CZ" sz="2400" b="1" dirty="0" smtClean="0"/>
              <a:t>U prací zařazených ve druhé kategorii                             </a:t>
            </a:r>
          </a:p>
          <a:p>
            <a:pPr marL="0" indent="0">
              <a:buNone/>
            </a:pPr>
            <a:r>
              <a:rPr lang="cs-CZ" sz="2400" b="1" dirty="0" smtClean="0"/>
              <a:t>       - jednou za 5 let</a:t>
            </a:r>
          </a:p>
          <a:p>
            <a:pPr marL="0" indent="0">
              <a:buNone/>
            </a:pPr>
            <a:r>
              <a:rPr lang="cs-CZ" sz="2400" b="1" dirty="0"/>
              <a:t> </a:t>
            </a:r>
            <a:r>
              <a:rPr lang="cs-CZ" sz="2400" b="1" dirty="0" smtClean="0"/>
              <a:t>      - jednou za 3 roky u zaměstnance, který dovršil 50 let věku </a:t>
            </a:r>
          </a:p>
          <a:p>
            <a:pPr marL="0" indent="0">
              <a:buNone/>
            </a:pPr>
            <a:endParaRPr lang="cs-CZ" sz="800" dirty="0"/>
          </a:p>
          <a:p>
            <a:pPr marL="0" indent="0">
              <a:buNone/>
            </a:pPr>
            <a:r>
              <a:rPr lang="cs-CZ" sz="2400" b="1" dirty="0" smtClean="0"/>
              <a:t>Periodická prohlídka u zaměstnanců vykonávajících práci nebo činnost, jejichž součástí je riziko ohrožení zdraví se provádí </a:t>
            </a:r>
            <a:r>
              <a:rPr lang="cs-CZ" sz="2400" b="1" dirty="0" smtClean="0">
                <a:solidFill>
                  <a:srgbClr val="FF0000"/>
                </a:solidFill>
              </a:rPr>
              <a:t>(</a:t>
            </a:r>
            <a:r>
              <a:rPr lang="cs-CZ" sz="2400" b="1" i="1" dirty="0" smtClean="0">
                <a:solidFill>
                  <a:srgbClr val="FF0000"/>
                </a:solidFill>
              </a:rPr>
              <a:t>práce ve školách a školských zařízeních podle školského zákona)</a:t>
            </a:r>
          </a:p>
          <a:p>
            <a:pPr marL="0" indent="0">
              <a:buNone/>
            </a:pPr>
            <a:r>
              <a:rPr lang="cs-CZ" sz="2400" b="1" dirty="0" smtClean="0"/>
              <a:t>       - jednou za 4 roky</a:t>
            </a:r>
          </a:p>
          <a:p>
            <a:pPr marL="0" indent="0">
              <a:buNone/>
            </a:pPr>
            <a:r>
              <a:rPr lang="cs-CZ" sz="2400" b="1" dirty="0" smtClean="0"/>
              <a:t>       - jednou za 2 roky u zaměstnance, který dovršil 50 let věku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2660675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cs-CZ" sz="2400" dirty="0" smtClean="0">
                <a:solidFill>
                  <a:srgbClr val="00B0F0"/>
                </a:solidFill>
              </a:rPr>
              <a:t>Jmenování</a:t>
            </a:r>
            <a:endParaRPr lang="cs-CZ" sz="2400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91877"/>
            <a:ext cx="8651304" cy="50734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/>
              <a:t>jmenováním vzniká pracovní poměr </a:t>
            </a:r>
            <a:endParaRPr lang="cs-CZ" sz="2400" b="1" dirty="0" smtClean="0"/>
          </a:p>
          <a:p>
            <a:r>
              <a:rPr lang="cs-CZ" sz="2400" b="1" dirty="0" smtClean="0"/>
              <a:t>v </a:t>
            </a:r>
            <a:r>
              <a:rPr lang="cs-CZ" sz="2400" b="1" dirty="0"/>
              <a:t>případech stanovených zvláštním zákonem (školský zákon stanoví jmenování ředitele školské právnické osoby) </a:t>
            </a:r>
          </a:p>
          <a:p>
            <a:r>
              <a:rPr lang="cs-CZ" sz="2400" b="1" dirty="0"/>
              <a:t>u vedoucího zaměstnance uvedeného v § 33 odst. 3 písm. a) – g</a:t>
            </a:r>
            <a:r>
              <a:rPr lang="cs-CZ" sz="2400" b="1" dirty="0" smtClean="0"/>
              <a:t>)</a:t>
            </a:r>
            <a:endParaRPr lang="cs-CZ" sz="2400" b="1" dirty="0"/>
          </a:p>
          <a:p>
            <a:pPr marL="109728" indent="0">
              <a:buNone/>
            </a:pPr>
            <a:r>
              <a:rPr lang="cs-CZ" sz="2400" b="1" dirty="0" smtClean="0"/>
              <a:t>    </a:t>
            </a:r>
          </a:p>
          <a:p>
            <a:pPr marL="109728" indent="0">
              <a:buNone/>
            </a:pPr>
            <a:r>
              <a:rPr lang="cs-CZ" sz="2400" b="1" dirty="0" smtClean="0"/>
              <a:t>U </a:t>
            </a:r>
            <a:r>
              <a:rPr lang="cs-CZ" sz="2400" b="1" dirty="0"/>
              <a:t>veřejných škol a školských </a:t>
            </a:r>
            <a:r>
              <a:rPr lang="cs-CZ" sz="2400" b="1" dirty="0" smtClean="0"/>
              <a:t>zařízení - § 33 odst. 3 ZP </a:t>
            </a:r>
            <a:endParaRPr lang="cs-CZ" sz="2400" b="1" dirty="0"/>
          </a:p>
          <a:p>
            <a:pPr>
              <a:buFontTx/>
              <a:buChar char="-"/>
            </a:pPr>
            <a:r>
              <a:rPr lang="cs-CZ" sz="2400" b="1" dirty="0"/>
              <a:t>jmenování vedoucího právnické osoby (§ 33 odst. 3 písm. e) ZP tj. ředitel</a:t>
            </a:r>
          </a:p>
          <a:p>
            <a:pPr>
              <a:buFontTx/>
              <a:buChar char="-"/>
            </a:pPr>
            <a:r>
              <a:rPr lang="cs-CZ" sz="2400" b="1" dirty="0"/>
              <a:t>vedoucího organizačního útvaru příspěvkové organizace (§ 33 odst. 3 písm. f) ZP</a:t>
            </a:r>
          </a:p>
          <a:p>
            <a:pPr marL="109728" indent="0">
              <a:buNone/>
            </a:pPr>
            <a:r>
              <a:rPr lang="cs-CZ" sz="2400" b="1" dirty="0"/>
              <a:t>    Vedoucí zaměstnanec – § 11 zákoníku práce</a:t>
            </a:r>
          </a:p>
          <a:p>
            <a:pPr>
              <a:buFontTx/>
              <a:buChar char="-"/>
            </a:pP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9960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2400" dirty="0" smtClean="0">
                <a:solidFill>
                  <a:srgbClr val="00B0F0"/>
                </a:solidFill>
              </a:rPr>
              <a:t>Jmenování ředitele škol</a:t>
            </a:r>
            <a:endParaRPr lang="cs-CZ" sz="2400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030019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/>
              <a:t>Novelou školského zákona </a:t>
            </a:r>
            <a:r>
              <a:rPr lang="cs-CZ" b="1" dirty="0" smtClean="0"/>
              <a:t>(zákon č. 82/2015 Sb.) dochází </a:t>
            </a:r>
            <a:r>
              <a:rPr lang="cs-CZ" b="1" dirty="0"/>
              <a:t>ke změně ve jmenování ředitelů škol a školských zařízení zřizovaných ministerstvem, krajem, obcí nebo svazkem obcí. </a:t>
            </a:r>
          </a:p>
          <a:p>
            <a:endParaRPr lang="cs-CZ" sz="1500" b="1" dirty="0"/>
          </a:p>
          <a:p>
            <a:r>
              <a:rPr lang="cs-CZ" b="1" dirty="0"/>
              <a:t>Ředitelé </a:t>
            </a:r>
            <a:r>
              <a:rPr lang="cs-CZ" b="1" dirty="0" smtClean="0"/>
              <a:t>jsou jmenování (na </a:t>
            </a:r>
            <a:r>
              <a:rPr lang="cs-CZ" b="1" dirty="0"/>
              <a:t>základě konkurzu) </a:t>
            </a:r>
            <a:r>
              <a:rPr lang="cs-CZ" b="1" dirty="0" smtClean="0"/>
              <a:t>na dobu neurčitou, s tím, že „funkční období“ zůstává šestileté.</a:t>
            </a:r>
          </a:p>
          <a:p>
            <a:endParaRPr lang="cs-CZ" sz="1300" b="1" dirty="0"/>
          </a:p>
          <a:p>
            <a:r>
              <a:rPr lang="cs-CZ" b="1" dirty="0" smtClean="0"/>
              <a:t>Odvolání ředitele a vyhlášení konkurzu - § 166 odst. 3,4,5 zákona č. 561/2004 Sb.</a:t>
            </a:r>
            <a:endParaRPr lang="cs-CZ" b="1" dirty="0"/>
          </a:p>
          <a:p>
            <a:endParaRPr lang="cs-CZ" sz="1300" dirty="0"/>
          </a:p>
          <a:p>
            <a:pPr marL="109728" indent="0">
              <a:buNone/>
            </a:pPr>
            <a:endParaRPr lang="cs-CZ" sz="1300" dirty="0"/>
          </a:p>
          <a:p>
            <a:pPr marL="109728" indent="0">
              <a:buNone/>
            </a:pPr>
            <a:r>
              <a:rPr lang="cs-CZ" b="1" dirty="0"/>
              <a:t>Pokud k vyhlášení konkurzu nedojde, prodlužuje se řediteli </a:t>
            </a:r>
            <a:r>
              <a:rPr lang="cs-CZ" b="1" dirty="0" smtClean="0"/>
              <a:t>„šestileté období“ na o </a:t>
            </a:r>
            <a:r>
              <a:rPr lang="cs-CZ" b="1" dirty="0"/>
              <a:t>dalších 6 let. </a:t>
            </a:r>
            <a:endParaRPr lang="cs-CZ" b="1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3126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2400" dirty="0" smtClean="0">
                <a:solidFill>
                  <a:srgbClr val="00B0F0"/>
                </a:solidFill>
              </a:rPr>
              <a:t>Odvolání vedoucího zaměstnance</a:t>
            </a:r>
            <a:endParaRPr lang="cs-CZ" sz="2400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1"/>
            <a:ext cx="8229600" cy="5544616"/>
          </a:xfrm>
        </p:spPr>
        <p:txBody>
          <a:bodyPr>
            <a:normAutofit fontScale="70000" lnSpcReduction="20000"/>
          </a:bodyPr>
          <a:lstStyle/>
          <a:p>
            <a:r>
              <a:rPr lang="cs-CZ" sz="3400" b="1" dirty="0"/>
              <a:t>Odvoláním ani vzdáním se pracovního místa pracovní poměr nekončí. </a:t>
            </a:r>
            <a:endParaRPr lang="cs-CZ" sz="3400" b="1" dirty="0" smtClean="0"/>
          </a:p>
          <a:p>
            <a:pPr marL="0" indent="0">
              <a:buNone/>
            </a:pPr>
            <a:endParaRPr lang="cs-CZ" sz="1300" dirty="0"/>
          </a:p>
          <a:p>
            <a:r>
              <a:rPr lang="cs-CZ" sz="3400" b="1" dirty="0"/>
              <a:t>Zaměstnavatel je povinen dát  zaměstnanci návrh na jinou práci odpovídající jeho zdravotnímu stavu a kvalifikaci.</a:t>
            </a:r>
          </a:p>
          <a:p>
            <a:pPr marL="109728" indent="0">
              <a:buNone/>
            </a:pPr>
            <a:endParaRPr lang="cs-CZ" sz="1500" dirty="0"/>
          </a:p>
          <a:p>
            <a:pPr marL="566928" indent="-457200">
              <a:buFontTx/>
              <a:buChar char="-"/>
            </a:pPr>
            <a:r>
              <a:rPr lang="cs-CZ" sz="3400" b="1" dirty="0" smtClean="0"/>
              <a:t>jestliže </a:t>
            </a:r>
            <a:r>
              <a:rPr lang="cs-CZ" sz="3400" b="1" dirty="0"/>
              <a:t>zaměstnavatel takovou práci pro zaměstnance </a:t>
            </a:r>
            <a:r>
              <a:rPr lang="cs-CZ" sz="3400" b="1" u="sng" dirty="0"/>
              <a:t>nemá</a:t>
            </a:r>
            <a:r>
              <a:rPr lang="cs-CZ" sz="3400" b="1" dirty="0"/>
              <a:t>, </a:t>
            </a:r>
            <a:r>
              <a:rPr lang="cs-CZ" sz="3400" b="1" dirty="0" smtClean="0"/>
              <a:t>  nebo </a:t>
            </a:r>
            <a:r>
              <a:rPr lang="cs-CZ" sz="3400" b="1" dirty="0"/>
              <a:t>ji  </a:t>
            </a:r>
            <a:r>
              <a:rPr lang="cs-CZ" sz="3400" b="1" dirty="0" smtClean="0"/>
              <a:t>zaměstnanec </a:t>
            </a:r>
            <a:r>
              <a:rPr lang="cs-CZ" sz="3400" b="1" u="sng" dirty="0"/>
              <a:t>odmítne</a:t>
            </a:r>
            <a:r>
              <a:rPr lang="cs-CZ" sz="3400" b="1" dirty="0" smtClean="0"/>
              <a:t>, </a:t>
            </a:r>
            <a:r>
              <a:rPr lang="cs-CZ" sz="3400" b="1" dirty="0"/>
              <a:t>pak jde o překážku v práci na straně </a:t>
            </a:r>
            <a:r>
              <a:rPr lang="cs-CZ" sz="3400" b="1" dirty="0" smtClean="0"/>
              <a:t>zaměstnavatele (</a:t>
            </a:r>
            <a:r>
              <a:rPr lang="cs-CZ" sz="3400" b="1" dirty="0"/>
              <a:t>zaměstnanci přísluší </a:t>
            </a:r>
            <a:r>
              <a:rPr lang="cs-CZ" sz="3400" b="1" dirty="0" smtClean="0"/>
              <a:t>náhrada </a:t>
            </a:r>
            <a:r>
              <a:rPr lang="cs-CZ" sz="3400" b="1" dirty="0"/>
              <a:t>platu) a současně je dán </a:t>
            </a:r>
            <a:r>
              <a:rPr lang="cs-CZ" sz="3400" b="1" dirty="0" smtClean="0"/>
              <a:t>výpovědní </a:t>
            </a:r>
            <a:r>
              <a:rPr lang="cs-CZ" sz="3400" b="1" dirty="0"/>
              <a:t>důvod podle </a:t>
            </a:r>
            <a:r>
              <a:rPr lang="cs-CZ" sz="3400" b="1" dirty="0" smtClean="0"/>
              <a:t>§ </a:t>
            </a:r>
            <a:r>
              <a:rPr lang="cs-CZ" sz="3400" b="1" dirty="0"/>
              <a:t>52  písm. c) ZP. </a:t>
            </a:r>
            <a:endParaRPr lang="cs-CZ" sz="3400" b="1" dirty="0" smtClean="0"/>
          </a:p>
          <a:p>
            <a:pPr marL="566928" indent="-457200">
              <a:buFontTx/>
              <a:buChar char="-"/>
            </a:pPr>
            <a:r>
              <a:rPr lang="cs-CZ" sz="800" b="1" dirty="0" smtClean="0"/>
              <a:t>     </a:t>
            </a:r>
            <a:endParaRPr lang="cs-CZ" sz="1100" b="1" dirty="0" smtClean="0"/>
          </a:p>
          <a:p>
            <a:pPr marL="109728" indent="0">
              <a:buNone/>
            </a:pPr>
            <a:r>
              <a:rPr lang="cs-CZ" sz="3800" b="1" dirty="0"/>
              <a:t> </a:t>
            </a:r>
            <a:r>
              <a:rPr lang="cs-CZ" sz="3800" b="1" dirty="0" smtClean="0"/>
              <a:t> -  </a:t>
            </a:r>
            <a:r>
              <a:rPr lang="cs-CZ" sz="3400" b="1" dirty="0" smtClean="0"/>
              <a:t>pokud práci má a zaměstnanec ji přijme, </a:t>
            </a:r>
            <a:endParaRPr lang="cs-CZ" sz="3400" b="1" dirty="0"/>
          </a:p>
          <a:p>
            <a:pPr marL="109728" indent="0">
              <a:buNone/>
            </a:pPr>
            <a:r>
              <a:rPr lang="cs-CZ" sz="3400" dirty="0"/>
              <a:t>      </a:t>
            </a:r>
            <a:endParaRPr lang="cs-CZ" sz="3400" dirty="0" smtClean="0"/>
          </a:p>
          <a:p>
            <a:pPr marL="109728" indent="0">
              <a:buNone/>
            </a:pPr>
            <a:r>
              <a:rPr lang="cs-CZ" sz="3400" b="1" dirty="0" smtClean="0"/>
              <a:t>Odstupné </a:t>
            </a:r>
            <a:r>
              <a:rPr lang="cs-CZ" sz="3400" b="1" dirty="0"/>
              <a:t>náleží pouze v případě, že byl vedoucí zaměstnanec odvolán  </a:t>
            </a:r>
            <a:r>
              <a:rPr lang="cs-CZ" sz="3400" b="1" dirty="0" smtClean="0"/>
              <a:t>v</a:t>
            </a:r>
            <a:r>
              <a:rPr lang="cs-CZ" sz="3400" b="1" dirty="0"/>
              <a:t> souvislosti se zrušením tohoto místa v důsledku organizační změny.           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2170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604"/>
            <a:ext cx="8229600" cy="616084"/>
          </a:xfrm>
        </p:spPr>
        <p:txBody>
          <a:bodyPr>
            <a:normAutofit/>
          </a:bodyPr>
          <a:lstStyle/>
          <a:p>
            <a:r>
              <a:rPr lang="cs-CZ" sz="2400" dirty="0" smtClean="0">
                <a:solidFill>
                  <a:srgbClr val="00B0F0"/>
                </a:solidFill>
              </a:rPr>
              <a:t>PRACOVNÍ SMLOUVA</a:t>
            </a:r>
            <a:endParaRPr lang="cs-CZ" sz="2400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548680"/>
            <a:ext cx="8229600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 smtClean="0"/>
              <a:t>Pracovní </a:t>
            </a:r>
            <a:r>
              <a:rPr lang="cs-CZ" sz="2400" b="1" dirty="0"/>
              <a:t>smlouva musí být uzavřena písemně </a:t>
            </a:r>
            <a:endParaRPr lang="cs-CZ" sz="2400" b="1" dirty="0" smtClean="0"/>
          </a:p>
          <a:p>
            <a:pPr marL="0" indent="0">
              <a:buNone/>
            </a:pPr>
            <a:r>
              <a:rPr lang="cs-CZ" sz="2400" b="1" u="sng" dirty="0" smtClean="0"/>
              <a:t>Podstatné </a:t>
            </a:r>
            <a:r>
              <a:rPr lang="cs-CZ" sz="2400" b="1" u="sng" dirty="0"/>
              <a:t>náležitosti pracovní smlouvy    </a:t>
            </a:r>
          </a:p>
          <a:p>
            <a:r>
              <a:rPr lang="cs-CZ" sz="2400" b="1" dirty="0"/>
              <a:t> druh práce</a:t>
            </a:r>
          </a:p>
          <a:p>
            <a:r>
              <a:rPr lang="cs-CZ" sz="2400" b="1" dirty="0"/>
              <a:t> místo nebo místa výkonu práce</a:t>
            </a:r>
          </a:p>
          <a:p>
            <a:r>
              <a:rPr lang="cs-CZ" sz="2400" b="1" dirty="0"/>
              <a:t> den nástupu do práce</a:t>
            </a:r>
          </a:p>
          <a:p>
            <a:pPr marL="0" indent="0">
              <a:buNone/>
            </a:pPr>
            <a:endParaRPr lang="cs-CZ" sz="800" b="1" dirty="0"/>
          </a:p>
          <a:p>
            <a:pPr marL="0" indent="0">
              <a:buNone/>
            </a:pPr>
            <a:r>
              <a:rPr lang="cs-CZ" sz="2400" b="1" dirty="0" smtClean="0"/>
              <a:t>V pracovní smlouvě lze dohodnout </a:t>
            </a:r>
            <a:r>
              <a:rPr lang="cs-CZ" sz="2400" b="1" u="sng" dirty="0" smtClean="0"/>
              <a:t>další podmínky</a:t>
            </a:r>
            <a:r>
              <a:rPr lang="cs-CZ" sz="2400" b="1" dirty="0" smtClean="0"/>
              <a:t>, na nichž mají účastníci zájem, např.: </a:t>
            </a:r>
            <a:endParaRPr lang="cs-CZ" sz="2400" b="1" dirty="0"/>
          </a:p>
          <a:p>
            <a:pPr lvl="0"/>
            <a:r>
              <a:rPr lang="cs-CZ" sz="2400" b="1" dirty="0"/>
              <a:t>pracovní poměr na dobu určitou - § 39 ZP </a:t>
            </a:r>
            <a:endParaRPr lang="cs-CZ" sz="800" b="1" dirty="0"/>
          </a:p>
          <a:p>
            <a:pPr lvl="0"/>
            <a:r>
              <a:rPr lang="cs-CZ" sz="2400" b="1" dirty="0"/>
              <a:t>zkušební doba - § 35 </a:t>
            </a:r>
            <a:r>
              <a:rPr lang="cs-CZ" sz="2400" b="1" dirty="0" smtClean="0"/>
              <a:t>ZP</a:t>
            </a:r>
          </a:p>
          <a:p>
            <a:pPr lvl="0"/>
            <a:r>
              <a:rPr lang="cs-CZ" sz="2400" b="1" dirty="0" smtClean="0"/>
              <a:t>pracovní </a:t>
            </a:r>
            <a:r>
              <a:rPr lang="cs-CZ" sz="2400" b="1" dirty="0"/>
              <a:t>úvazek apod. Není-li rozsah týdenní pracovní doby sjednán, pak se vychází z toho, že se jedná o plný pracovní úvazek. </a:t>
            </a:r>
          </a:p>
          <a:p>
            <a:pPr lvl="0"/>
            <a:endParaRPr lang="cs-CZ" b="1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2630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76064"/>
          </a:xfrm>
        </p:spPr>
        <p:txBody>
          <a:bodyPr>
            <a:normAutofit/>
          </a:bodyPr>
          <a:lstStyle/>
          <a:p>
            <a:r>
              <a:rPr lang="cs-CZ" sz="2400" dirty="0">
                <a:solidFill>
                  <a:srgbClr val="00B0F0"/>
                </a:solidFill>
              </a:rPr>
              <a:t>§ 39 pracovní poměr na dobu určitou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548680"/>
            <a:ext cx="8147248" cy="5904656"/>
          </a:xfrm>
        </p:spPr>
        <p:txBody>
          <a:bodyPr>
            <a:noAutofit/>
          </a:bodyPr>
          <a:lstStyle/>
          <a:p>
            <a:pPr marL="0" lvl="0" indent="0" algn="just">
              <a:buNone/>
            </a:pPr>
            <a:endParaRPr lang="cs-CZ" sz="1800" b="1" dirty="0" smtClean="0"/>
          </a:p>
          <a:p>
            <a:pPr marL="0" lvl="0" indent="0" algn="just">
              <a:buNone/>
            </a:pPr>
            <a:r>
              <a:rPr lang="cs-CZ" sz="2400" b="1" dirty="0" smtClean="0"/>
              <a:t>PP na </a:t>
            </a:r>
            <a:r>
              <a:rPr lang="cs-CZ" sz="2400" b="1" dirty="0"/>
              <a:t>dobu určitou nesmí přesáhnout </a:t>
            </a:r>
            <a:r>
              <a:rPr lang="cs-CZ" sz="2400" b="1" u="sng" dirty="0"/>
              <a:t>3 roky</a:t>
            </a:r>
            <a:r>
              <a:rPr lang="cs-CZ" sz="2400" b="1" dirty="0"/>
              <a:t> a ode dne vzniku prvního </a:t>
            </a:r>
            <a:r>
              <a:rPr lang="cs-CZ" sz="2400" b="1" dirty="0" smtClean="0"/>
              <a:t>PP </a:t>
            </a:r>
            <a:r>
              <a:rPr lang="cs-CZ" sz="2400" b="1" dirty="0"/>
              <a:t>na dobu určitou může být </a:t>
            </a:r>
            <a:r>
              <a:rPr lang="cs-CZ" sz="2400" b="1" u="sng" dirty="0"/>
              <a:t>opakována nejvýše 2 x</a:t>
            </a:r>
            <a:r>
              <a:rPr lang="cs-CZ" sz="2400" b="1" dirty="0"/>
              <a:t>. Za opakování se považuje i jeho prodloužení. Pokud od skončení pracovního poměru na dobu určitou uplynula doba 3 let, k předchozímu </a:t>
            </a:r>
            <a:r>
              <a:rPr lang="cs-CZ" sz="2400" b="1" dirty="0" smtClean="0"/>
              <a:t>PP </a:t>
            </a:r>
            <a:r>
              <a:rPr lang="cs-CZ" sz="2400" b="1" dirty="0"/>
              <a:t>na dobu určitou se nepřihlíží</a:t>
            </a:r>
            <a:r>
              <a:rPr lang="cs-CZ" sz="2400" b="1" dirty="0" smtClean="0"/>
              <a:t>.</a:t>
            </a:r>
          </a:p>
          <a:p>
            <a:pPr marL="0" lvl="0" indent="0" algn="just">
              <a:buNone/>
            </a:pPr>
            <a:r>
              <a:rPr lang="cs-CZ" sz="2400" b="1" dirty="0"/>
              <a:t> </a:t>
            </a:r>
            <a:r>
              <a:rPr lang="cs-CZ" sz="2400" b="1" dirty="0" smtClean="0"/>
              <a:t>                            </a:t>
            </a:r>
            <a:endParaRPr lang="cs-CZ" sz="2400" b="1" dirty="0" smtClean="0">
              <a:solidFill>
                <a:schemeClr val="tx2"/>
              </a:solidFill>
            </a:endParaRPr>
          </a:p>
          <a:p>
            <a:pPr lvl="0" algn="just"/>
            <a:endParaRPr lang="cs-CZ" sz="800" b="1" dirty="0"/>
          </a:p>
          <a:p>
            <a:pPr marL="0" indent="0">
              <a:buNone/>
            </a:pPr>
            <a:endParaRPr lang="cs-CZ" sz="1800" b="1" i="1" dirty="0"/>
          </a:p>
        </p:txBody>
      </p:sp>
    </p:spTree>
    <p:extLst>
      <p:ext uri="{BB962C8B-B14F-4D97-AF65-F5344CB8AC3E}">
        <p14:creationId xmlns:p14="http://schemas.microsoft.com/office/powerpoint/2010/main" val="1273065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16632"/>
            <a:ext cx="8229600" cy="5472608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cs-CZ" sz="9600" b="1" dirty="0" smtClean="0"/>
              <a:t>Jsou-li </a:t>
            </a:r>
            <a:r>
              <a:rPr lang="cs-CZ" sz="9600" b="1" dirty="0"/>
              <a:t>u zaměstnavatele dány </a:t>
            </a:r>
            <a:r>
              <a:rPr lang="cs-CZ" sz="9600" b="1" u="sng" dirty="0"/>
              <a:t>vážné provozní důvody </a:t>
            </a:r>
            <a:r>
              <a:rPr lang="cs-CZ" sz="9600" b="1" dirty="0"/>
              <a:t>nebo </a:t>
            </a:r>
            <a:r>
              <a:rPr lang="cs-CZ" sz="9600" b="1" u="sng" dirty="0"/>
              <a:t>důvody spočívající ve zvláštní povaze práce</a:t>
            </a:r>
            <a:r>
              <a:rPr lang="cs-CZ" sz="9600" b="1" dirty="0"/>
              <a:t>, na jejichž základě nelze na zaměstnavateli spravedlivě požadovat, aby zaměstnanci, který má tuto práci vykonávat, navrhl založení pracovního poměru na dobu neurčitou, nepostupuje se podle odstavce 2 za podmínky, že jiný postup bude těmto důvodům přiměřený a písemná dohoda zaměstnavatele s odborovou organizací </a:t>
            </a:r>
            <a:r>
              <a:rPr lang="cs-CZ" sz="9600" b="1" dirty="0" smtClean="0"/>
              <a:t>(písemnou </a:t>
            </a:r>
            <a:r>
              <a:rPr lang="cs-CZ" sz="9600" b="1" dirty="0"/>
              <a:t>dohodu s odborovou organizací je možné nahradit vnitřním předpisem jen v případě, že u zaměstnavatele nepůsobí odborová </a:t>
            </a:r>
            <a:r>
              <a:rPr lang="cs-CZ" sz="9600" b="1" dirty="0" smtClean="0"/>
              <a:t>organizace); </a:t>
            </a:r>
            <a:r>
              <a:rPr lang="cs-CZ" sz="9600" b="1" dirty="0"/>
              <a:t>upraví</a:t>
            </a:r>
          </a:p>
          <a:p>
            <a:pPr marL="0" indent="0">
              <a:buNone/>
            </a:pPr>
            <a:r>
              <a:rPr lang="cs-CZ" sz="9600" b="1" dirty="0" smtClean="0"/>
              <a:t>a</a:t>
            </a:r>
            <a:r>
              <a:rPr lang="cs-CZ" sz="9600" b="1" dirty="0"/>
              <a:t>) bližší vymezení těchto důvodů,</a:t>
            </a:r>
          </a:p>
          <a:p>
            <a:pPr marL="0" indent="0">
              <a:buNone/>
            </a:pPr>
            <a:r>
              <a:rPr lang="cs-CZ" sz="9600" b="1" dirty="0" smtClean="0"/>
              <a:t>b</a:t>
            </a:r>
            <a:r>
              <a:rPr lang="cs-CZ" sz="9600" b="1" dirty="0"/>
              <a:t>) pravidla jiného postupu zaměstnavatele při sjednávání a </a:t>
            </a:r>
            <a:endParaRPr lang="cs-CZ" sz="9600" b="1" dirty="0" smtClean="0"/>
          </a:p>
          <a:p>
            <a:pPr marL="0" indent="0">
              <a:buNone/>
            </a:pPr>
            <a:r>
              <a:rPr lang="cs-CZ" sz="9600" b="1" dirty="0"/>
              <a:t> </a:t>
            </a:r>
            <a:r>
              <a:rPr lang="cs-CZ" sz="9600" b="1" dirty="0" smtClean="0"/>
              <a:t>   opakování pracovního </a:t>
            </a:r>
            <a:r>
              <a:rPr lang="cs-CZ" sz="9600" b="1" dirty="0"/>
              <a:t>poměru na dobu určitou,</a:t>
            </a:r>
          </a:p>
          <a:p>
            <a:pPr marL="0" indent="0">
              <a:buNone/>
            </a:pPr>
            <a:r>
              <a:rPr lang="cs-CZ" sz="9600" b="1" dirty="0" smtClean="0"/>
              <a:t>c</a:t>
            </a:r>
            <a:r>
              <a:rPr lang="cs-CZ" sz="9600" b="1" dirty="0"/>
              <a:t>) okruh zaměstnanců zaměstnavatele, kterých se bude jiný </a:t>
            </a:r>
            <a:endParaRPr lang="cs-CZ" sz="9600" b="1" dirty="0" smtClean="0"/>
          </a:p>
          <a:p>
            <a:pPr marL="0" indent="0">
              <a:buNone/>
            </a:pPr>
            <a:r>
              <a:rPr lang="cs-CZ" sz="9600" b="1" dirty="0"/>
              <a:t> </a:t>
            </a:r>
            <a:r>
              <a:rPr lang="cs-CZ" sz="9600" b="1" dirty="0" smtClean="0"/>
              <a:t>    postup týkat</a:t>
            </a:r>
            <a:r>
              <a:rPr lang="cs-CZ" sz="9600" b="1" dirty="0"/>
              <a:t>,</a:t>
            </a:r>
          </a:p>
          <a:p>
            <a:pPr marL="0" indent="0">
              <a:buNone/>
            </a:pPr>
            <a:r>
              <a:rPr lang="cs-CZ" sz="9600" b="1" dirty="0" smtClean="0"/>
              <a:t>d</a:t>
            </a:r>
            <a:r>
              <a:rPr lang="cs-CZ" sz="9600" b="1" dirty="0"/>
              <a:t>) dobu, na kterou se tato dohoda uzavírá.</a:t>
            </a:r>
          </a:p>
          <a:p>
            <a:pPr marL="0" indent="0">
              <a:buNone/>
            </a:pPr>
            <a:r>
              <a:rPr lang="cs-CZ" sz="9600" b="1" dirty="0"/>
              <a:t> </a:t>
            </a:r>
            <a:r>
              <a:rPr lang="cs-CZ" sz="9600" b="1" dirty="0" smtClean="0"/>
              <a:t>                        </a:t>
            </a:r>
            <a:endParaRPr lang="cs-CZ" sz="96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1390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648072"/>
          </a:xfrm>
        </p:spPr>
        <p:txBody>
          <a:bodyPr>
            <a:normAutofit/>
          </a:bodyPr>
          <a:lstStyle/>
          <a:p>
            <a:r>
              <a:rPr lang="cs-CZ" sz="2400" b="1" dirty="0" smtClean="0">
                <a:solidFill>
                  <a:srgbClr val="00B0F0"/>
                </a:solidFill>
              </a:rPr>
              <a:t>Základní právní předpisy    </a:t>
            </a:r>
            <a:endParaRPr lang="cs-CZ" sz="2400" b="1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36711"/>
            <a:ext cx="8229600" cy="4752529"/>
          </a:xfrm>
        </p:spPr>
        <p:txBody>
          <a:bodyPr>
            <a:normAutofit/>
          </a:bodyPr>
          <a:lstStyle/>
          <a:p>
            <a:r>
              <a:rPr lang="cs-CZ" sz="2000" b="1" dirty="0" smtClean="0"/>
              <a:t>zákon </a:t>
            </a:r>
            <a:r>
              <a:rPr lang="cs-CZ" sz="2000" b="1" dirty="0"/>
              <a:t>č. 262/2006 Sb., </a:t>
            </a:r>
            <a:r>
              <a:rPr lang="cs-CZ" sz="2000" b="1" u="sng" dirty="0"/>
              <a:t>zákoník </a:t>
            </a:r>
            <a:r>
              <a:rPr lang="cs-CZ" sz="2000" b="1" u="sng" dirty="0" smtClean="0"/>
              <a:t>práce</a:t>
            </a:r>
            <a:endParaRPr lang="cs-CZ" sz="2000" b="1" dirty="0"/>
          </a:p>
          <a:p>
            <a:pPr lvl="0"/>
            <a:r>
              <a:rPr lang="cs-CZ" sz="2000" b="1" dirty="0"/>
              <a:t>zákon č. 563/2004 Sb., o pedagogických </a:t>
            </a:r>
            <a:r>
              <a:rPr lang="cs-CZ" sz="2000" b="1" dirty="0" smtClean="0"/>
              <a:t>pracovnících</a:t>
            </a:r>
          </a:p>
          <a:p>
            <a:pPr lvl="0"/>
            <a:r>
              <a:rPr lang="cs-CZ" sz="2000" b="1" dirty="0" smtClean="0"/>
              <a:t>Zákon č. 561/2004 Sb., školský zákon</a:t>
            </a:r>
            <a:endParaRPr lang="cs-CZ" sz="2000" b="1" dirty="0"/>
          </a:p>
          <a:p>
            <a:pPr lvl="0"/>
            <a:r>
              <a:rPr lang="cs-CZ" sz="2000" b="1" dirty="0"/>
              <a:t>zákon č. 373/2011 Sb., o specifických zdravotních </a:t>
            </a:r>
            <a:r>
              <a:rPr lang="cs-CZ" sz="2000" b="1" dirty="0" smtClean="0"/>
              <a:t>službách</a:t>
            </a:r>
          </a:p>
          <a:p>
            <a:pPr lvl="0"/>
            <a:r>
              <a:rPr lang="cs-CZ" sz="2000" b="1" dirty="0" smtClean="0"/>
              <a:t>zákon </a:t>
            </a:r>
            <a:r>
              <a:rPr lang="cs-CZ" sz="2000" b="1" dirty="0"/>
              <a:t>č. 89/2012 </a:t>
            </a:r>
            <a:r>
              <a:rPr lang="cs-CZ" sz="2000" b="1" dirty="0" smtClean="0"/>
              <a:t>Sb., občanský zákoník</a:t>
            </a:r>
            <a:endParaRPr lang="cs-CZ" sz="2800" b="1" dirty="0" smtClean="0"/>
          </a:p>
          <a:p>
            <a:pPr marL="0" lvl="0" indent="0">
              <a:buNone/>
            </a:pPr>
            <a:endParaRPr lang="cs-CZ" sz="2800" b="1" dirty="0" smtClean="0"/>
          </a:p>
          <a:p>
            <a:pPr lvl="0"/>
            <a:endParaRPr lang="cs-CZ" sz="2800" b="1" dirty="0" smtClean="0"/>
          </a:p>
          <a:p>
            <a:pPr marL="0" indent="0">
              <a:buNone/>
            </a:pPr>
            <a:endParaRPr lang="cs-CZ" sz="2800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623952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2700" b="1" dirty="0"/>
              <a:t>§ 23a</a:t>
            </a:r>
            <a:br>
              <a:rPr lang="cs-CZ" sz="2700" b="1" dirty="0"/>
            </a:br>
            <a:r>
              <a:rPr lang="cs-CZ" sz="2700" b="1" dirty="0" smtClean="0">
                <a:solidFill>
                  <a:schemeClr val="tx2"/>
                </a:solidFill>
              </a:rPr>
              <a:t>Pracovní </a:t>
            </a:r>
            <a:r>
              <a:rPr lang="cs-CZ" sz="2700" b="1" dirty="0">
                <a:solidFill>
                  <a:schemeClr val="tx2"/>
                </a:solidFill>
              </a:rPr>
              <a:t>poměr na dobu určitou pedagogického pracovníka</a:t>
            </a:r>
            <a:r>
              <a:rPr lang="cs-CZ" sz="2700" dirty="0">
                <a:solidFill>
                  <a:schemeClr val="tx2"/>
                </a:solidFill>
              </a:rPr>
              <a:t/>
            </a:r>
            <a:br>
              <a:rPr lang="cs-CZ" sz="2700" dirty="0">
                <a:solidFill>
                  <a:schemeClr val="tx2"/>
                </a:solidFill>
              </a:rPr>
            </a:br>
            <a:endParaRPr lang="cs-CZ" sz="2700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cs-CZ" dirty="0"/>
          </a:p>
          <a:p>
            <a:r>
              <a:rPr lang="cs-CZ" b="1" dirty="0"/>
              <a:t>	(1) Na pracovní poměr na dobu určitou pedagogického pracovníka se vztahuje zákoník práce, nestanoví-li tento zákon </a:t>
            </a:r>
            <a:r>
              <a:rPr lang="cs-CZ" b="1" dirty="0" smtClean="0"/>
              <a:t>jinak.</a:t>
            </a:r>
            <a:endParaRPr lang="cs-CZ" b="1" dirty="0"/>
          </a:p>
          <a:p>
            <a:pPr marL="0" indent="0">
              <a:buNone/>
            </a:pPr>
            <a:endParaRPr lang="cs-CZ" b="1" dirty="0"/>
          </a:p>
          <a:p>
            <a:r>
              <a:rPr lang="cs-CZ" b="1" dirty="0"/>
              <a:t>	(2) Doba trvání pracovního poměru na dobu určitou pedagogického pracovníka mezi týmiž smluvními stranami činí nejméně 12 měsíců a může být ode dne vzniku prvního pracovního poměru opakována nejvýše </a:t>
            </a:r>
            <a:r>
              <a:rPr lang="cs-CZ" b="1" dirty="0" smtClean="0"/>
              <a:t>dvakrát.</a:t>
            </a:r>
            <a:endParaRPr lang="cs-CZ" b="1" dirty="0"/>
          </a:p>
          <a:p>
            <a:pPr marL="0" indent="0">
              <a:buNone/>
            </a:pPr>
            <a:r>
              <a:rPr lang="cs-CZ" b="1" dirty="0"/>
              <a:t> </a:t>
            </a:r>
          </a:p>
          <a:p>
            <a:r>
              <a:rPr lang="cs-CZ" b="1" dirty="0"/>
              <a:t>	(3) Celková doba trvání pracovního poměru na dobu určitou pedagogického pracovníka mezi týmiž smluvními stranami nesmí přesáhnout ode dne vzniku prvního pracovního poměru 3 </a:t>
            </a:r>
            <a:r>
              <a:rPr lang="cs-CZ" b="1" dirty="0" smtClean="0"/>
              <a:t>roky.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730925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-675456"/>
            <a:ext cx="8229600" cy="675456"/>
          </a:xfrm>
        </p:spPr>
        <p:txBody>
          <a:bodyPr>
            <a:normAutofit fontScale="90000"/>
          </a:bodyPr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r>
              <a:rPr lang="cs-CZ" sz="2800" b="1" dirty="0"/>
              <a:t>(4) Ustanovení odstavce 2 se nevztahuje na případy, kdy byla doba trvání pracovního poměru na dobu určitou sjednána s pedagogickým pracovníkem</a:t>
            </a:r>
          </a:p>
          <a:p>
            <a:pPr marL="0" indent="0">
              <a:buNone/>
            </a:pPr>
            <a:endParaRPr lang="cs-CZ" sz="2800" b="1" dirty="0"/>
          </a:p>
          <a:p>
            <a:r>
              <a:rPr lang="cs-CZ" sz="2800" b="1" dirty="0"/>
              <a:t>a) jako náhrada za dočasně nepřítomného pedagogického pracovníka na dobu překážek v práci na straně tohoto pracovníka nebo</a:t>
            </a:r>
          </a:p>
          <a:p>
            <a:pPr marL="0" indent="0">
              <a:buNone/>
            </a:pPr>
            <a:r>
              <a:rPr lang="cs-CZ" sz="2800" b="1" dirty="0"/>
              <a:t> </a:t>
            </a:r>
          </a:p>
          <a:p>
            <a:r>
              <a:rPr lang="cs-CZ" sz="2800" b="1" dirty="0"/>
              <a:t>b) který nesplňuje předpoklad odborné kvalifikace podle § 22 odst. </a:t>
            </a:r>
            <a:r>
              <a:rPr lang="cs-CZ" sz="2800" b="1" dirty="0" smtClean="0">
                <a:solidFill>
                  <a:srgbClr val="FF0000"/>
                </a:solidFill>
              </a:rPr>
              <a:t>6</a:t>
            </a:r>
            <a:r>
              <a:rPr lang="cs-CZ" sz="2800" b="1" dirty="0" smtClean="0"/>
              <a:t>.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2811159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611560" y="620688"/>
            <a:ext cx="835292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2800" b="1" dirty="0" smtClean="0"/>
              <a:t>§ 22odst. 6 zákona 563/2004 Sb.</a:t>
            </a:r>
          </a:p>
          <a:p>
            <a:pPr algn="just"/>
            <a:r>
              <a:rPr lang="cs-CZ" sz="2800" b="1" dirty="0" smtClean="0"/>
              <a:t>Právnická </a:t>
            </a:r>
            <a:r>
              <a:rPr lang="cs-CZ" sz="2800" b="1" dirty="0"/>
              <a:t>osoba vykonávající činnost školy nebo školského zařízení může zajišťovat výchovu a vzdělávání po nezbytnou dobu a v nezbytném rozsahu pedagogickým pracovníkem, který nesplňuje předpoklad odborné kvalifikace, pokud prokazatelně nemůže tyto činnosti zajistit pedagogickým pracovníkem s odbornou kvalifikací. Tím není dotčena odpovědnost ředitele školy nebo školského zařízení za odbornou a pedagogickou úroveň vzdělávání a školských služeb podle zvláštního právního </a:t>
            </a:r>
            <a:r>
              <a:rPr lang="cs-CZ" sz="2800" b="1" dirty="0" smtClean="0"/>
              <a:t>předpisu.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3865439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432048"/>
          </a:xfrm>
        </p:spPr>
        <p:txBody>
          <a:bodyPr>
            <a:normAutofit fontScale="90000"/>
          </a:bodyPr>
          <a:lstStyle/>
          <a:p>
            <a:r>
              <a:rPr lang="cs-CZ" sz="2400" dirty="0" smtClean="0">
                <a:solidFill>
                  <a:srgbClr val="00B0F0"/>
                </a:solidFill>
              </a:rPr>
              <a:t>Zkušební doba - § 35</a:t>
            </a:r>
            <a:endParaRPr lang="cs-CZ" sz="2400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44616"/>
          </a:xfrm>
        </p:spPr>
        <p:txBody>
          <a:bodyPr>
            <a:normAutofit fontScale="40000" lnSpcReduction="20000"/>
          </a:bodyPr>
          <a:lstStyle/>
          <a:p>
            <a:pPr lvl="0"/>
            <a:r>
              <a:rPr lang="cs-CZ" sz="6000" b="1" dirty="0" smtClean="0"/>
              <a:t>zkušební doba musí být písemná a </a:t>
            </a:r>
            <a:r>
              <a:rPr lang="cs-CZ" sz="6000" b="1" dirty="0"/>
              <a:t>lze sjednat na dobu nejdéle 3 měsíců, u vedoucího zaměstnance maximálně 6 měsíců</a:t>
            </a:r>
          </a:p>
          <a:p>
            <a:pPr marL="109728" lvl="0" indent="0">
              <a:buNone/>
            </a:pPr>
            <a:endParaRPr lang="cs-CZ" sz="1700" b="1" dirty="0"/>
          </a:p>
          <a:p>
            <a:pPr lvl="0"/>
            <a:r>
              <a:rPr lang="cs-CZ" sz="6000" b="1" dirty="0" smtClean="0"/>
              <a:t>nesmí </a:t>
            </a:r>
            <a:r>
              <a:rPr lang="cs-CZ" sz="6000" b="1" dirty="0"/>
              <a:t>být delší než je polovina sjednané doby trvání pracovního poměru</a:t>
            </a:r>
          </a:p>
          <a:p>
            <a:pPr marL="109728" lvl="0" indent="0">
              <a:buNone/>
            </a:pPr>
            <a:endParaRPr lang="cs-CZ" sz="1700" b="1" dirty="0"/>
          </a:p>
          <a:p>
            <a:pPr lvl="0"/>
            <a:r>
              <a:rPr lang="cs-CZ" sz="6000" b="1" dirty="0"/>
              <a:t>zkušební dobu lze sjednat nejpozději v den vzniku pracovního poměru </a:t>
            </a:r>
          </a:p>
          <a:p>
            <a:pPr marL="109728" lvl="0" indent="0">
              <a:buNone/>
            </a:pPr>
            <a:endParaRPr lang="cs-CZ" sz="1700" b="1" dirty="0"/>
          </a:p>
          <a:p>
            <a:pPr lvl="0"/>
            <a:r>
              <a:rPr lang="cs-CZ" sz="6000" b="1" dirty="0"/>
              <a:t>nelze ji dodatečně prodlužovat</a:t>
            </a:r>
          </a:p>
          <a:p>
            <a:pPr marL="109728" lvl="0" indent="0">
              <a:buNone/>
            </a:pPr>
            <a:endParaRPr lang="cs-CZ" sz="1300" b="1" dirty="0"/>
          </a:p>
          <a:p>
            <a:pPr lvl="0"/>
            <a:r>
              <a:rPr lang="cs-CZ" sz="6000" b="1" dirty="0"/>
              <a:t>ve zkušební době je možné skončit pracovní poměr jednostranně z jakýchkoliv důvodů i bez uvedení důvodů</a:t>
            </a:r>
            <a:r>
              <a:rPr lang="cs-CZ" sz="5100" b="1" dirty="0"/>
              <a:t>. </a:t>
            </a:r>
          </a:p>
          <a:p>
            <a:pPr marL="109728" lvl="0" indent="0">
              <a:buNone/>
            </a:pPr>
            <a:endParaRPr lang="cs-CZ" sz="1100" b="1" dirty="0"/>
          </a:p>
          <a:p>
            <a:r>
              <a:rPr lang="cs-CZ" sz="6000" b="1" dirty="0"/>
              <a:t>z</a:t>
            </a:r>
            <a:r>
              <a:rPr lang="cs-CZ" sz="6000" b="1" dirty="0" smtClean="0"/>
              <a:t>aměstnavatel </a:t>
            </a:r>
            <a:r>
              <a:rPr lang="cs-CZ" sz="6000" b="1" dirty="0"/>
              <a:t>nemůže zrušit pracovní poměr v době prvních </a:t>
            </a:r>
            <a:r>
              <a:rPr lang="cs-CZ" sz="6000" b="1" dirty="0" smtClean="0"/>
              <a:t>14 </a:t>
            </a:r>
            <a:r>
              <a:rPr lang="cs-CZ" sz="6000" b="1" dirty="0"/>
              <a:t>kalendářních  dnů trvání dočasné pracovní neschopnosti (karantény) zaměstnance</a:t>
            </a:r>
          </a:p>
          <a:p>
            <a:endParaRPr lang="cs-CZ" sz="1100" b="1" dirty="0"/>
          </a:p>
          <a:p>
            <a:pPr lvl="0"/>
            <a:r>
              <a:rPr lang="cs-CZ" sz="6000" b="1" dirty="0"/>
              <a:t>doba celodenních překážek v práci a celodenní dovolené se do </a:t>
            </a:r>
            <a:r>
              <a:rPr lang="cs-CZ" sz="6000" b="1" dirty="0" smtClean="0"/>
              <a:t>zkušební doby nezapočítává</a:t>
            </a:r>
            <a:endParaRPr lang="cs-CZ" sz="6000" b="1" dirty="0"/>
          </a:p>
          <a:p>
            <a:pPr marL="0" lvl="0" indent="0">
              <a:buNone/>
            </a:pPr>
            <a:endParaRPr lang="cs-CZ" sz="51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1588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cs-CZ" sz="2400" dirty="0">
                <a:solidFill>
                  <a:srgbClr val="00B0F0"/>
                </a:solidFill>
              </a:rPr>
              <a:t>Skončení pracovního poměru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764704"/>
            <a:ext cx="8229600" cy="528945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900" b="1" dirty="0" smtClean="0"/>
          </a:p>
          <a:p>
            <a:pPr marL="0" indent="0">
              <a:buNone/>
            </a:pPr>
            <a:r>
              <a:rPr lang="cs-CZ" sz="2400" b="1" dirty="0" smtClean="0"/>
              <a:t>a</a:t>
            </a:r>
            <a:r>
              <a:rPr lang="cs-CZ" sz="2400" b="1" dirty="0"/>
              <a:t>) dohodou - § 49 </a:t>
            </a:r>
          </a:p>
          <a:p>
            <a:pPr marL="0" indent="0">
              <a:buNone/>
            </a:pPr>
            <a:r>
              <a:rPr lang="cs-CZ" sz="2400" b="1" dirty="0"/>
              <a:t>b) výpovědí - § 50 – 54 </a:t>
            </a:r>
            <a:r>
              <a:rPr lang="cs-CZ" sz="2400" b="1" dirty="0" smtClean="0"/>
              <a:t>ZP</a:t>
            </a:r>
            <a:r>
              <a:rPr lang="cs-CZ" sz="2400" b="1" dirty="0"/>
              <a:t> </a:t>
            </a:r>
          </a:p>
          <a:p>
            <a:pPr marL="0" indent="0">
              <a:buNone/>
            </a:pPr>
            <a:r>
              <a:rPr lang="cs-CZ" sz="2400" b="1" dirty="0"/>
              <a:t>c)   okamžité zrušení pracovního poměru - § 55 – 56 </a:t>
            </a:r>
            <a:r>
              <a:rPr lang="cs-CZ" sz="2400" b="1" dirty="0" smtClean="0"/>
              <a:t>ZP</a:t>
            </a:r>
            <a:endParaRPr lang="cs-CZ" sz="2400" b="1" dirty="0"/>
          </a:p>
          <a:p>
            <a:pPr marL="0" indent="0">
              <a:buNone/>
            </a:pPr>
            <a:r>
              <a:rPr lang="cs-CZ" sz="2400" b="1" dirty="0"/>
              <a:t>d)   zrušení ve zkušební době - § 66 </a:t>
            </a:r>
            <a:r>
              <a:rPr lang="cs-CZ" sz="2400" b="1" dirty="0" smtClean="0"/>
              <a:t>ZP</a:t>
            </a:r>
            <a:endParaRPr lang="cs-CZ" sz="2400" b="1" dirty="0"/>
          </a:p>
          <a:p>
            <a:pPr marL="0" indent="0">
              <a:buNone/>
            </a:pPr>
            <a:r>
              <a:rPr lang="cs-CZ" sz="2400" b="1" dirty="0"/>
              <a:t>e)   </a:t>
            </a:r>
            <a:r>
              <a:rPr lang="cs-CZ" sz="2400" b="1" dirty="0" smtClean="0"/>
              <a:t>PP </a:t>
            </a:r>
            <a:r>
              <a:rPr lang="cs-CZ" sz="2400" b="1" dirty="0"/>
              <a:t>na dobu určitou končí uplynutím </a:t>
            </a:r>
            <a:r>
              <a:rPr lang="cs-CZ" sz="2400" b="1" dirty="0" smtClean="0"/>
              <a:t>sjednané doby</a:t>
            </a:r>
          </a:p>
          <a:p>
            <a:pPr marL="0" indent="0">
              <a:buNone/>
            </a:pPr>
            <a:r>
              <a:rPr lang="cs-CZ" sz="2400" b="1" dirty="0" smtClean="0"/>
              <a:t>f</a:t>
            </a:r>
            <a:r>
              <a:rPr lang="cs-CZ" sz="2400" b="1" dirty="0"/>
              <a:t>)     u cizince nebo osoby bez státní příslušnosti </a:t>
            </a:r>
          </a:p>
          <a:p>
            <a:pPr marL="109728" indent="0">
              <a:buNone/>
            </a:pPr>
            <a:r>
              <a:rPr lang="cs-CZ" sz="2000" b="1" dirty="0"/>
              <a:t>     </a:t>
            </a:r>
            <a:r>
              <a:rPr lang="cs-CZ" sz="2000" b="1" dirty="0" smtClean="0"/>
              <a:t>   </a:t>
            </a:r>
            <a:r>
              <a:rPr lang="cs-CZ" sz="2000" b="1" dirty="0"/>
              <a:t>- </a:t>
            </a:r>
            <a:r>
              <a:rPr lang="cs-CZ" sz="2400" b="1" dirty="0" smtClean="0"/>
              <a:t>skončením </a:t>
            </a:r>
            <a:r>
              <a:rPr lang="cs-CZ" sz="2400" b="1" dirty="0"/>
              <a:t>platnosti pracovního povolení</a:t>
            </a:r>
          </a:p>
          <a:p>
            <a:pPr marL="109728" lvl="0" indent="0">
              <a:buNone/>
            </a:pPr>
            <a:r>
              <a:rPr lang="cs-CZ" sz="2400" b="1" dirty="0"/>
              <a:t>     </a:t>
            </a:r>
            <a:r>
              <a:rPr lang="cs-CZ" sz="2400" b="1" dirty="0" smtClean="0"/>
              <a:t>  </a:t>
            </a:r>
            <a:r>
              <a:rPr lang="cs-CZ" sz="2400" b="1" dirty="0"/>
              <a:t>- </a:t>
            </a:r>
            <a:r>
              <a:rPr lang="cs-CZ" sz="2400" b="1" dirty="0" smtClean="0"/>
              <a:t>dnem </a:t>
            </a:r>
            <a:r>
              <a:rPr lang="cs-CZ" sz="2400" b="1" dirty="0"/>
              <a:t>právní moci rozsudku ukládajícím trest vyhoštění </a:t>
            </a:r>
            <a:endParaRPr lang="cs-CZ" sz="2400" b="1" dirty="0" smtClean="0"/>
          </a:p>
          <a:p>
            <a:pPr marL="109728" lvl="0" indent="0">
              <a:buNone/>
            </a:pPr>
            <a:r>
              <a:rPr lang="cs-CZ" sz="2400" b="1" dirty="0"/>
              <a:t> </a:t>
            </a:r>
            <a:r>
              <a:rPr lang="cs-CZ" sz="2400" b="1" dirty="0" smtClean="0"/>
              <a:t>         z</a:t>
            </a:r>
            <a:r>
              <a:rPr lang="cs-CZ" sz="2400" b="1" dirty="0"/>
              <a:t> území </a:t>
            </a:r>
            <a:r>
              <a:rPr lang="cs-CZ" sz="2400" b="1" dirty="0" smtClean="0"/>
              <a:t>ČR </a:t>
            </a:r>
            <a:r>
              <a:rPr lang="cs-CZ" sz="2400" b="1" dirty="0"/>
              <a:t>jejich pobyt na území </a:t>
            </a:r>
            <a:r>
              <a:rPr lang="cs-CZ" sz="2400" b="1" dirty="0" smtClean="0"/>
              <a:t>ČR</a:t>
            </a:r>
            <a:endParaRPr lang="cs-CZ" sz="2400" b="1" dirty="0"/>
          </a:p>
          <a:p>
            <a:pPr marL="0" indent="0">
              <a:buNone/>
            </a:pPr>
            <a:r>
              <a:rPr lang="cs-CZ" sz="2400" b="1" dirty="0"/>
              <a:t>g)     smrtí zaměstnance</a:t>
            </a:r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794079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2400" dirty="0">
                <a:solidFill>
                  <a:srgbClr val="00B0F0"/>
                </a:solidFill>
              </a:rPr>
              <a:t>Výpověď § 50 – 54 zákoníku práce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pPr marL="395478" lvl="0" indent="-285750">
              <a:buFontTx/>
              <a:buChar char="-"/>
            </a:pPr>
            <a:r>
              <a:rPr lang="cs-CZ" sz="2400" b="1" dirty="0" smtClean="0"/>
              <a:t>musí </a:t>
            </a:r>
            <a:r>
              <a:rPr lang="cs-CZ" sz="2400" b="1" dirty="0"/>
              <a:t>být </a:t>
            </a:r>
            <a:r>
              <a:rPr lang="cs-CZ" sz="2400" b="1" dirty="0" smtClean="0"/>
              <a:t>písemná, jinak se k ní nepřihlíží</a:t>
            </a:r>
            <a:endParaRPr lang="cs-CZ" sz="2400" b="1" dirty="0"/>
          </a:p>
          <a:p>
            <a:pPr marL="395478" lvl="0" indent="-285750">
              <a:buFontTx/>
              <a:buChar char="-"/>
            </a:pPr>
            <a:r>
              <a:rPr lang="cs-CZ" sz="2400" b="1" dirty="0" smtClean="0"/>
              <a:t>doručena </a:t>
            </a:r>
            <a:r>
              <a:rPr lang="cs-CZ" sz="2400" b="1" dirty="0"/>
              <a:t>druhému </a:t>
            </a:r>
            <a:r>
              <a:rPr lang="cs-CZ" sz="2400" b="1" dirty="0" smtClean="0"/>
              <a:t>účastníku</a:t>
            </a:r>
            <a:endParaRPr lang="cs-CZ" sz="2400" b="1" dirty="0"/>
          </a:p>
          <a:p>
            <a:pPr marL="395478" lvl="0" indent="-285750">
              <a:buFontTx/>
              <a:buChar char="-"/>
            </a:pPr>
            <a:r>
              <a:rPr lang="cs-CZ" sz="2400" b="1" dirty="0" smtClean="0"/>
              <a:t>zaměstnanec </a:t>
            </a:r>
            <a:r>
              <a:rPr lang="cs-CZ" sz="2400" b="1" dirty="0"/>
              <a:t>může dát výpověď z jakýchkoliv důvodů nebo bez uvedení </a:t>
            </a:r>
            <a:r>
              <a:rPr lang="cs-CZ" sz="2400" b="1" dirty="0" smtClean="0"/>
              <a:t>důvodů</a:t>
            </a:r>
            <a:endParaRPr lang="cs-CZ" sz="2400" b="1" dirty="0"/>
          </a:p>
          <a:p>
            <a:pPr marL="395478" lvl="0" indent="-285750">
              <a:buFontTx/>
              <a:buChar char="-"/>
            </a:pPr>
            <a:r>
              <a:rPr lang="cs-CZ" sz="2400" b="1" dirty="0" smtClean="0"/>
              <a:t>zaměstnavatel </a:t>
            </a:r>
            <a:r>
              <a:rPr lang="cs-CZ" sz="2400" b="1" dirty="0"/>
              <a:t>může dát výpověď pouze z důvodů uvedených v § 52 </a:t>
            </a:r>
            <a:r>
              <a:rPr lang="cs-CZ" sz="2400" b="1" dirty="0" smtClean="0"/>
              <a:t>ZP. Výpovědní důvod musí být skutkově vymezen tak, aby jej nebylo možno zaměnit s jiným důvodem. Výpověď musí být určitá a srozumitelná. Jinak se k ní nepřihlíží. </a:t>
            </a:r>
            <a:endParaRPr lang="cs-CZ" sz="2400" b="1" dirty="0"/>
          </a:p>
          <a:p>
            <a:pPr lvl="0">
              <a:buFontTx/>
              <a:buChar char="-"/>
            </a:pPr>
            <a:r>
              <a:rPr lang="cs-CZ" sz="2400" b="1" dirty="0"/>
              <a:t>výpovědní doba je nejméně 2 měsíce a musí být stejná pro zaměstnance i pro </a:t>
            </a:r>
            <a:r>
              <a:rPr lang="cs-CZ" sz="2400" b="1" dirty="0" smtClean="0"/>
              <a:t>zaměstnavatele</a:t>
            </a:r>
            <a:endParaRPr lang="cs-CZ" sz="2400" b="1" dirty="0"/>
          </a:p>
          <a:p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533308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cs-CZ" sz="2400" b="1" dirty="0" smtClean="0">
                <a:solidFill>
                  <a:srgbClr val="00B0F0"/>
                </a:solidFill>
              </a:rPr>
              <a:t/>
            </a:r>
            <a:br>
              <a:rPr lang="cs-CZ" sz="2400" b="1" dirty="0" smtClean="0">
                <a:solidFill>
                  <a:srgbClr val="00B0F0"/>
                </a:solidFill>
              </a:rPr>
            </a:br>
            <a:r>
              <a:rPr lang="cs-CZ" sz="2400" b="1" dirty="0" smtClean="0">
                <a:solidFill>
                  <a:srgbClr val="00B0F0"/>
                </a:solidFill>
              </a:rPr>
              <a:t>§ </a:t>
            </a:r>
            <a:r>
              <a:rPr lang="cs-CZ" sz="2400" b="1" dirty="0">
                <a:solidFill>
                  <a:srgbClr val="00B0F0"/>
                </a:solidFill>
              </a:rPr>
              <a:t>52 výpověď daná zaměstnavatelem</a:t>
            </a:r>
            <a:r>
              <a:rPr lang="cs-CZ" sz="2400" dirty="0">
                <a:solidFill>
                  <a:srgbClr val="00B0F0"/>
                </a:solidFill>
              </a:rPr>
              <a:t/>
            </a:r>
            <a:br>
              <a:rPr lang="cs-CZ" sz="2400" dirty="0">
                <a:solidFill>
                  <a:srgbClr val="00B0F0"/>
                </a:solidFill>
              </a:rPr>
            </a:br>
            <a:endParaRPr lang="cs-CZ" sz="2400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endParaRPr lang="cs-CZ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a) ruší-li 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se zaměstnavatel nebo jeho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část</a:t>
            </a:r>
            <a:endParaRPr lang="cs-CZ" sz="24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b) přemísťuje-li 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se zaměstnavatel nebo jeho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část</a:t>
            </a:r>
            <a:endParaRPr lang="cs-CZ" sz="24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c) stane-li 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se zaměstnanec nadbytečný vzhledem k rozhodnutí </a:t>
            </a:r>
            <a:endParaRPr lang="cs-CZ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  zaměstnavatele 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nebo příslušného orgánu o změně jeho </a:t>
            </a:r>
            <a:endParaRPr lang="cs-CZ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  úkolů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, technického vybavení, o snížení stavu zaměstnanců </a:t>
            </a:r>
            <a:endParaRPr lang="cs-CZ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  za 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účelem zvýšení efektivnosti práce nebo o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jiných</a:t>
            </a:r>
          </a:p>
          <a:p>
            <a:pPr marL="0" indent="0" algn="just">
              <a:buNone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   organizačních 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změnách</a:t>
            </a:r>
          </a:p>
          <a:p>
            <a:pPr marL="109728" indent="0" algn="just">
              <a:buNone/>
            </a:pPr>
            <a:endParaRPr lang="cs-CZ" sz="8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cs-CZ" sz="1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4853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d) nesmí-li zaměstnanec podle lékařského posudku</a:t>
            </a:r>
          </a:p>
          <a:p>
            <a:pPr marL="0" indent="0" algn="just">
              <a:buNone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    vydaného poskytovatelem 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pracovnělékařských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služeb </a:t>
            </a:r>
          </a:p>
          <a:p>
            <a:pPr marL="0" indent="0" algn="just">
              <a:buNone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    nebo rozhodnutí příslušného správního úřadu, který </a:t>
            </a:r>
          </a:p>
          <a:p>
            <a:pPr marL="0" indent="0" algn="just">
              <a:buNone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    lékařský posudek přezkoumává, dále konat dosavadní </a:t>
            </a:r>
          </a:p>
          <a:p>
            <a:pPr marL="0" indent="0" algn="just">
              <a:buNone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    práci pro pracovní úraz, onemocnění nemocí   </a:t>
            </a:r>
          </a:p>
          <a:p>
            <a:pPr marL="0" indent="0" algn="just">
              <a:buNone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    z povolání nebo pro ohrožení touto nemocí</a:t>
            </a:r>
          </a:p>
          <a:p>
            <a:pPr algn="just">
              <a:buFontTx/>
              <a:buChar char="-"/>
            </a:pPr>
            <a:endParaRPr lang="cs-CZ" sz="1000" b="1" dirty="0"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>
              <a:buNone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e) pozbyl-li zaměstnanec vzhledem ke svému zdravotnímu</a:t>
            </a:r>
          </a:p>
          <a:p>
            <a:pPr marL="0" lvl="0" indent="0" algn="just">
              <a:buNone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    stavu podle lék. posudku vydaného poskytovatelem </a:t>
            </a:r>
          </a:p>
          <a:p>
            <a:pPr marL="0" lvl="0" indent="0" algn="just">
              <a:buNone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pracovnělékařských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služeb nebo rozhodnutí </a:t>
            </a:r>
          </a:p>
          <a:p>
            <a:pPr marL="0" lvl="0" indent="0" algn="just">
              <a:buNone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    příslušného správního úřadu, který lék. posudek </a:t>
            </a:r>
          </a:p>
          <a:p>
            <a:pPr marL="0" lvl="0" indent="0" algn="just">
              <a:buNone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    přezkoumává, </a:t>
            </a:r>
            <a:r>
              <a:rPr lang="cs-CZ" b="1" u="sng" dirty="0">
                <a:latin typeface="Times New Roman" pitchFamily="18" charset="0"/>
                <a:cs typeface="Times New Roman" pitchFamily="18" charset="0"/>
              </a:rPr>
              <a:t>dlouhodobě způsobilost konat dosavadní </a:t>
            </a:r>
          </a:p>
          <a:p>
            <a:pPr marL="0" lvl="0" indent="0" algn="just">
              <a:buNone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cs-CZ" b="1" u="sng" dirty="0">
                <a:latin typeface="Times New Roman" pitchFamily="18" charset="0"/>
                <a:cs typeface="Times New Roman" pitchFamily="18" charset="0"/>
              </a:rPr>
              <a:t>práci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0399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f) nesplňuje-li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zaměstnanec </a:t>
            </a:r>
            <a:r>
              <a:rPr lang="cs-CZ" b="1" u="sng" dirty="0">
                <a:latin typeface="Times New Roman" pitchFamily="18" charset="0"/>
                <a:cs typeface="Times New Roman" pitchFamily="18" charset="0"/>
              </a:rPr>
              <a:t>předpoklady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stanovené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algn="just">
              <a:buNone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 právními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předpisy pro výkon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sjednané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práce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nebo</a:t>
            </a:r>
          </a:p>
          <a:p>
            <a:pPr marL="0" indent="0" algn="just">
              <a:buNone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nesplňuje-li požadavky pro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řádný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výkon této práce. </a:t>
            </a:r>
            <a:endParaRPr lang="cs-CZ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 Pokud nesplnění </a:t>
            </a:r>
            <a:r>
              <a:rPr lang="cs-CZ" b="1" u="sng" dirty="0">
                <a:latin typeface="Times New Roman" pitchFamily="18" charset="0"/>
                <a:cs typeface="Times New Roman" pitchFamily="18" charset="0"/>
              </a:rPr>
              <a:t>požadavků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spočívá v  </a:t>
            </a:r>
          </a:p>
          <a:p>
            <a:pPr marL="0" indent="0" algn="just">
              <a:buNone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 neuspokojivých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pracovních výsledcích, je možné  </a:t>
            </a:r>
            <a:br>
              <a:rPr lang="cs-CZ" b="1" dirty="0">
                <a:latin typeface="Times New Roman" pitchFamily="18" charset="0"/>
                <a:cs typeface="Times New Roman" pitchFamily="18" charset="0"/>
              </a:rPr>
            </a:br>
            <a:r>
              <a:rPr lang="cs-CZ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dát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zaměstnanci z tohoto důvodu výpověď, pokud jej </a:t>
            </a:r>
            <a:endParaRPr lang="cs-CZ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 zaměstnavatel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v 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posledních 12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měsících  písemně </a:t>
            </a:r>
            <a:endParaRPr lang="cs-CZ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 vyzval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k jejich odstranění a zaměstnanec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je  </a:t>
            </a:r>
          </a:p>
          <a:p>
            <a:pPr marL="0" indent="0">
              <a:buNone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 v přiměřené době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neodstranil</a:t>
            </a:r>
            <a:br>
              <a:rPr lang="cs-CZ" b="1" dirty="0">
                <a:latin typeface="Times New Roman" pitchFamily="18" charset="0"/>
                <a:cs typeface="Times New Roman" pitchFamily="18" charset="0"/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5439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539552" y="188641"/>
            <a:ext cx="871296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) -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pro </a:t>
            </a:r>
            <a:r>
              <a:rPr lang="cs-CZ" sz="2400" b="1" u="sng" dirty="0">
                <a:latin typeface="Times New Roman" pitchFamily="18" charset="0"/>
                <a:cs typeface="Times New Roman" pitchFamily="18" charset="0"/>
              </a:rPr>
              <a:t>závažné porušení povinností 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vyplývajících z právních </a:t>
            </a:r>
            <a:br>
              <a:rPr lang="cs-CZ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 předpisů 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vztahujících se k vykonávané práci </a:t>
            </a:r>
            <a:endParaRPr lang="cs-CZ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 - z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 důvodu, pro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které 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může se zaměstnancem být okamžitě </a:t>
            </a:r>
            <a:endParaRPr lang="cs-CZ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   zrušen 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pracovní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poměr (§ 55 ZP)</a:t>
            </a:r>
          </a:p>
          <a:p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 - 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ro </a:t>
            </a:r>
            <a:r>
              <a:rPr lang="cs-CZ" sz="2400" b="1" u="sng" dirty="0">
                <a:latin typeface="Times New Roman" pitchFamily="18" charset="0"/>
                <a:cs typeface="Times New Roman" pitchFamily="18" charset="0"/>
              </a:rPr>
              <a:t>soustavné méně závažné porušování povinností 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  vyplývajících 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z právních předpisů vztahujících se </a:t>
            </a:r>
            <a:br>
              <a:rPr lang="cs-CZ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  k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 vykonávané práci jen jestliže byl zaměstnanec </a:t>
            </a:r>
            <a:br>
              <a:rPr lang="cs-CZ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  v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 posledních 6 měsících v souvislosti s porušením povinností </a:t>
            </a:r>
            <a:br>
              <a:rPr lang="cs-CZ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  písemně 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upozorněn na možnost výpovědi</a:t>
            </a:r>
            <a:r>
              <a:rPr lang="cs-CZ" sz="24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400" b="1" dirty="0">
                <a:latin typeface="Times New Roman" pitchFamily="18" charset="0"/>
                <a:cs typeface="Times New Roman" pitchFamily="18" charset="0"/>
              </a:rPr>
            </a:br>
            <a:endParaRPr lang="cs-CZ" sz="12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/>
              <a:t/>
            </a:r>
            <a:br>
              <a:rPr lang="cs-CZ" sz="1200" dirty="0"/>
            </a:br>
            <a:r>
              <a:rPr lang="cs-CZ" sz="2400" b="1" dirty="0"/>
              <a:t>h</a:t>
            </a:r>
            <a:r>
              <a:rPr lang="cs-CZ" sz="2400" b="1" dirty="0" smtClean="0"/>
              <a:t>) poruší-li </a:t>
            </a:r>
            <a:r>
              <a:rPr lang="cs-CZ" sz="2400" b="1" dirty="0"/>
              <a:t>zaměstnanec zvlášť hrubým způsobem jinou </a:t>
            </a:r>
            <a:r>
              <a:rPr lang="cs-CZ" sz="2400" b="1" dirty="0" smtClean="0"/>
              <a:t>povinnost</a:t>
            </a:r>
          </a:p>
          <a:p>
            <a:r>
              <a:rPr lang="cs-CZ" sz="2400" b="1" dirty="0"/>
              <a:t> </a:t>
            </a:r>
            <a:r>
              <a:rPr lang="cs-CZ" sz="2400" b="1" dirty="0" smtClean="0"/>
              <a:t>   stanovenou </a:t>
            </a:r>
            <a:r>
              <a:rPr lang="cs-CZ" sz="2400" b="1" dirty="0"/>
              <a:t>v § 301a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524927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20080"/>
          </a:xfrm>
        </p:spPr>
        <p:txBody>
          <a:bodyPr>
            <a:normAutofit/>
          </a:bodyPr>
          <a:lstStyle/>
          <a:p>
            <a:r>
              <a:rPr lang="cs-CZ" sz="2400" dirty="0" smtClean="0">
                <a:solidFill>
                  <a:srgbClr val="00B0F0"/>
                </a:solidFill>
              </a:rPr>
              <a:t>Prováděcí předpisy</a:t>
            </a:r>
            <a:endParaRPr lang="cs-CZ" sz="2400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764704"/>
            <a:ext cx="8435280" cy="4680520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cs-CZ" sz="8000" b="1" u="sng" dirty="0" err="1" smtClean="0"/>
              <a:t>nař</a:t>
            </a:r>
            <a:r>
              <a:rPr lang="cs-CZ" sz="8000" b="1" u="sng" dirty="0"/>
              <a:t>. </a:t>
            </a:r>
            <a:r>
              <a:rPr lang="cs-CZ" sz="8000" b="1" u="sng" dirty="0" err="1"/>
              <a:t>vl</a:t>
            </a:r>
            <a:r>
              <a:rPr lang="cs-CZ" sz="8000" b="1" u="sng" dirty="0"/>
              <a:t>. č. </a:t>
            </a:r>
            <a:r>
              <a:rPr lang="cs-CZ" sz="8000" b="1" u="sng" dirty="0" smtClean="0"/>
              <a:t>564/2006 Sb</a:t>
            </a:r>
            <a:r>
              <a:rPr lang="cs-CZ" sz="8000" dirty="0" smtClean="0"/>
              <a:t>., o platových poměrech zaměstnanců ve veřejných službách a správě</a:t>
            </a:r>
            <a:endParaRPr lang="cs-CZ" sz="8000" dirty="0"/>
          </a:p>
          <a:p>
            <a:pPr lvl="0" algn="just"/>
            <a:r>
              <a:rPr lang="cs-CZ" sz="8000" b="1" u="sng" dirty="0" err="1"/>
              <a:t>nař</a:t>
            </a:r>
            <a:r>
              <a:rPr lang="cs-CZ" sz="8000" b="1" u="sng" dirty="0"/>
              <a:t>. </a:t>
            </a:r>
            <a:r>
              <a:rPr lang="cs-CZ" sz="8000" b="1" u="sng" dirty="0" err="1"/>
              <a:t>vl</a:t>
            </a:r>
            <a:r>
              <a:rPr lang="cs-CZ" sz="8000" b="1" u="sng" dirty="0"/>
              <a:t>. č. 567/2006 Sb</a:t>
            </a:r>
            <a:r>
              <a:rPr lang="cs-CZ" sz="8000" dirty="0"/>
              <a:t>., o minimální mzdě, o nejnižších úrovní zaručené mzdy, o vymezení ztíženého pracovního prostředí a o výši příplatku ke mzdě za práci ve ztíženém pracovním prostředí</a:t>
            </a:r>
          </a:p>
          <a:p>
            <a:pPr lvl="0" algn="just"/>
            <a:r>
              <a:rPr lang="cs-CZ" sz="8000" b="1" u="sng" dirty="0" err="1"/>
              <a:t>nař</a:t>
            </a:r>
            <a:r>
              <a:rPr lang="cs-CZ" sz="8000" b="1" u="sng" dirty="0"/>
              <a:t>. </a:t>
            </a:r>
            <a:r>
              <a:rPr lang="cs-CZ" sz="8000" b="1" u="sng" dirty="0" err="1"/>
              <a:t>vl</a:t>
            </a:r>
            <a:r>
              <a:rPr lang="cs-CZ" sz="8000" b="1" u="sng" dirty="0"/>
              <a:t>. č. 590/2006 Sb</a:t>
            </a:r>
            <a:r>
              <a:rPr lang="cs-CZ" sz="8000" dirty="0"/>
              <a:t>., kterým se stanoví okruh a rozsah jiných důležitých osobních překážek v práci</a:t>
            </a:r>
          </a:p>
          <a:p>
            <a:pPr lvl="0" algn="just"/>
            <a:r>
              <a:rPr lang="cs-CZ" sz="8000" b="1" u="sng" dirty="0" err="1"/>
              <a:t>vyhl</a:t>
            </a:r>
            <a:r>
              <a:rPr lang="cs-CZ" sz="8000" b="1" u="sng" dirty="0"/>
              <a:t>. č. </a:t>
            </a:r>
            <a:r>
              <a:rPr lang="cs-CZ" sz="8000" b="1" u="sng" dirty="0" smtClean="0"/>
              <a:t>440/2016 </a:t>
            </a:r>
            <a:r>
              <a:rPr lang="cs-CZ" sz="8000" b="1" u="sng" dirty="0"/>
              <a:t>Sb.</a:t>
            </a:r>
            <a:r>
              <a:rPr lang="cs-CZ" sz="8000" dirty="0"/>
              <a:t>, kterou se pro určení výše </a:t>
            </a:r>
            <a:r>
              <a:rPr lang="cs-CZ" sz="8000" dirty="0" smtClean="0"/>
              <a:t>náhrady </a:t>
            </a:r>
            <a:r>
              <a:rPr lang="cs-CZ" sz="8000" dirty="0"/>
              <a:t>za spotřebovanou pohonnou hmotu stanoví průměrná cena pohonných hmot pro rok </a:t>
            </a:r>
            <a:r>
              <a:rPr lang="cs-CZ" sz="8000" dirty="0" smtClean="0"/>
              <a:t>2017</a:t>
            </a:r>
            <a:endParaRPr lang="cs-CZ" sz="8000" dirty="0"/>
          </a:p>
          <a:p>
            <a:pPr lvl="0" algn="just"/>
            <a:r>
              <a:rPr lang="cs-CZ" sz="8000" b="1" u="sng" dirty="0" err="1"/>
              <a:t>vyhl</a:t>
            </a:r>
            <a:r>
              <a:rPr lang="cs-CZ" sz="8000" b="1" u="sng" dirty="0"/>
              <a:t>. č. </a:t>
            </a:r>
            <a:r>
              <a:rPr lang="cs-CZ" sz="8000" b="1" u="sng" dirty="0" smtClean="0"/>
              <a:t>366/2016 Sb</a:t>
            </a:r>
            <a:r>
              <a:rPr lang="cs-CZ" sz="8000" dirty="0"/>
              <a:t>., o stanovení výše základních sazeb zahraničního stravného pro rok </a:t>
            </a:r>
            <a:r>
              <a:rPr lang="cs-CZ" sz="8000" dirty="0" smtClean="0"/>
              <a:t>2017</a:t>
            </a:r>
            <a:endParaRPr lang="cs-CZ" sz="8000" dirty="0"/>
          </a:p>
          <a:p>
            <a:pPr lvl="0" algn="just"/>
            <a:r>
              <a:rPr lang="cs-CZ" sz="8000" b="1" u="sng" dirty="0" err="1"/>
              <a:t>vyhl</a:t>
            </a:r>
            <a:r>
              <a:rPr lang="cs-CZ" sz="8000" b="1" u="sng" dirty="0"/>
              <a:t>. 263/2007 Sb</a:t>
            </a:r>
            <a:r>
              <a:rPr lang="cs-CZ" sz="8000" u="sng" dirty="0"/>
              <a:t>.</a:t>
            </a:r>
            <a:r>
              <a:rPr lang="cs-CZ" sz="8000" dirty="0"/>
              <a:t> – pracovní řád MŠMT a MPSV</a:t>
            </a:r>
          </a:p>
          <a:p>
            <a:pPr lvl="0" algn="just"/>
            <a:r>
              <a:rPr lang="cs-CZ" sz="8000" b="1" u="sng" dirty="0" err="1"/>
              <a:t>vyhl</a:t>
            </a:r>
            <a:r>
              <a:rPr lang="cs-CZ" sz="8000" b="1" u="sng" dirty="0"/>
              <a:t>. č. 79/2013 Sb</a:t>
            </a:r>
            <a:r>
              <a:rPr lang="cs-CZ" sz="8000" u="sng" dirty="0"/>
              <a:t>.</a:t>
            </a:r>
            <a:r>
              <a:rPr lang="cs-CZ" sz="8000" dirty="0"/>
              <a:t> o </a:t>
            </a:r>
            <a:r>
              <a:rPr lang="cs-CZ" sz="8000" dirty="0" err="1"/>
              <a:t>pracovnělékařských</a:t>
            </a:r>
            <a:r>
              <a:rPr lang="cs-CZ" sz="8000" dirty="0"/>
              <a:t> službách a některých druzích posudkové </a:t>
            </a:r>
            <a:r>
              <a:rPr lang="cs-CZ" sz="8000" dirty="0" smtClean="0"/>
              <a:t>péče</a:t>
            </a:r>
          </a:p>
          <a:p>
            <a:pPr lvl="0" algn="just"/>
            <a:r>
              <a:rPr lang="cs-CZ" sz="8000" b="1" u="sng" dirty="0" err="1"/>
              <a:t>v</a:t>
            </a:r>
            <a:r>
              <a:rPr lang="cs-CZ" sz="8000" b="1" u="sng" dirty="0" err="1" smtClean="0"/>
              <a:t>yhl</a:t>
            </a:r>
            <a:r>
              <a:rPr lang="cs-CZ" sz="8000" b="1" u="sng" dirty="0" smtClean="0"/>
              <a:t>. č. 317/2005 Sb</a:t>
            </a:r>
            <a:r>
              <a:rPr lang="cs-CZ" sz="8000" dirty="0" smtClean="0"/>
              <a:t>. o dalším vzdělávání pedagogických pracovníků, akreditační komisi a kariérním systému pedagogických pracovníků</a:t>
            </a:r>
          </a:p>
          <a:p>
            <a:pPr lvl="0" algn="just"/>
            <a:r>
              <a:rPr lang="cs-CZ" sz="8000" b="1" u="sng" dirty="0" err="1"/>
              <a:t>v</a:t>
            </a:r>
            <a:r>
              <a:rPr lang="cs-CZ" sz="8000" b="1" u="sng" dirty="0" err="1" smtClean="0"/>
              <a:t>yhl</a:t>
            </a:r>
            <a:r>
              <a:rPr lang="cs-CZ" sz="8000" b="1" u="sng" dirty="0" smtClean="0"/>
              <a:t>. č.75/2005 Sb</a:t>
            </a:r>
            <a:r>
              <a:rPr lang="cs-CZ" sz="8000" b="1" dirty="0" smtClean="0"/>
              <a:t>., </a:t>
            </a:r>
            <a:r>
              <a:rPr lang="cs-CZ" sz="8000" dirty="0" smtClean="0"/>
              <a:t>o stanovení rozsahu přímé pedagogické činnosti </a:t>
            </a:r>
            <a:endParaRPr lang="cs-CZ" sz="8000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8208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360040"/>
          </a:xfrm>
        </p:spPr>
        <p:txBody>
          <a:bodyPr>
            <a:noAutofit/>
          </a:bodyPr>
          <a:lstStyle/>
          <a:p>
            <a:r>
              <a:rPr lang="cs-CZ" sz="2400" b="1" dirty="0" smtClean="0">
                <a:solidFill>
                  <a:srgbClr val="00B0F0"/>
                </a:solidFill>
              </a:rPr>
              <a:t>Odstupné – 67 </a:t>
            </a:r>
            <a:endParaRPr lang="cs-CZ" sz="2400" b="1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507288" cy="5328593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cs-CZ" sz="2400" b="1" dirty="0"/>
              <a:t>Při skončení pracovního poměru </a:t>
            </a:r>
            <a:r>
              <a:rPr lang="cs-CZ" sz="2400" b="1" dirty="0" smtClean="0"/>
              <a:t>  </a:t>
            </a:r>
            <a:endParaRPr lang="cs-CZ" sz="2400" b="1" dirty="0"/>
          </a:p>
          <a:p>
            <a:pPr marL="566928" indent="-457200">
              <a:buAutoNum type="arabicPeriod"/>
            </a:pPr>
            <a:r>
              <a:rPr lang="cs-CZ" sz="2400" b="1" dirty="0" smtClean="0"/>
              <a:t>výpovědí </a:t>
            </a:r>
            <a:r>
              <a:rPr lang="cs-CZ" sz="2400" b="1" dirty="0"/>
              <a:t>danou zaměstnavatelem z organizačních důvodů </a:t>
            </a:r>
            <a:r>
              <a:rPr lang="cs-CZ" sz="2400" b="1" u="sng" dirty="0"/>
              <a:t>§ </a:t>
            </a:r>
            <a:r>
              <a:rPr lang="cs-CZ" sz="2400" b="1" u="sng" dirty="0" smtClean="0"/>
              <a:t>52 </a:t>
            </a:r>
            <a:r>
              <a:rPr lang="cs-CZ" sz="2400" b="1" u="sng" dirty="0"/>
              <a:t>písm. </a:t>
            </a:r>
            <a:r>
              <a:rPr lang="cs-CZ" sz="2400" b="1" u="sng" dirty="0" smtClean="0"/>
              <a:t>a</a:t>
            </a:r>
            <a:r>
              <a:rPr lang="cs-CZ" sz="2400" b="1" u="sng" dirty="0"/>
              <a:t>) </a:t>
            </a:r>
            <a:r>
              <a:rPr lang="cs-CZ" sz="2400" b="1" u="sng" dirty="0" smtClean="0"/>
              <a:t>– </a:t>
            </a:r>
            <a:r>
              <a:rPr lang="cs-CZ" sz="2400" b="1" u="sng" dirty="0"/>
              <a:t>c)</a:t>
            </a:r>
            <a:r>
              <a:rPr lang="cs-CZ" sz="2400" b="1" dirty="0"/>
              <a:t> nebo </a:t>
            </a:r>
            <a:r>
              <a:rPr lang="cs-CZ" sz="2400" b="1" dirty="0" smtClean="0"/>
              <a:t>dohodou </a:t>
            </a:r>
            <a:r>
              <a:rPr lang="cs-CZ" sz="2400" b="1" dirty="0"/>
              <a:t>z týchž důvodů náleží zaměstnanci odstupné ve </a:t>
            </a:r>
            <a:r>
              <a:rPr lang="cs-CZ" sz="2400" b="1" dirty="0" smtClean="0"/>
              <a:t>výši </a:t>
            </a:r>
            <a:r>
              <a:rPr lang="cs-CZ" sz="2400" b="1" u="sng" dirty="0" smtClean="0"/>
              <a:t>nejméně</a:t>
            </a:r>
            <a:endParaRPr lang="cs-CZ" sz="2400" b="1" dirty="0"/>
          </a:p>
          <a:p>
            <a:pPr marL="109728" lvl="0" indent="0">
              <a:buNone/>
            </a:pPr>
            <a:r>
              <a:rPr lang="cs-CZ" sz="2400" b="1" dirty="0"/>
              <a:t>   - </a:t>
            </a:r>
            <a:r>
              <a:rPr lang="cs-CZ" sz="2400" b="1" u="sng" dirty="0"/>
              <a:t>jednonásobku</a:t>
            </a:r>
            <a:r>
              <a:rPr lang="cs-CZ" sz="2400" b="1" dirty="0"/>
              <a:t> </a:t>
            </a:r>
            <a:r>
              <a:rPr lang="cs-CZ" sz="2400" b="1" dirty="0" err="1" smtClean="0"/>
              <a:t>prům</a:t>
            </a:r>
            <a:r>
              <a:rPr lang="cs-CZ" sz="2400" b="1" dirty="0" smtClean="0"/>
              <a:t>. </a:t>
            </a:r>
            <a:r>
              <a:rPr lang="cs-CZ" sz="2400" b="1" dirty="0"/>
              <a:t>výdělku, pokud </a:t>
            </a:r>
            <a:r>
              <a:rPr lang="cs-CZ" sz="2400" b="1" dirty="0" smtClean="0"/>
              <a:t>PP trval </a:t>
            </a:r>
            <a:r>
              <a:rPr lang="cs-CZ" sz="2400" b="1" dirty="0"/>
              <a:t>méně </a:t>
            </a:r>
            <a:r>
              <a:rPr lang="cs-CZ" sz="2400" b="1" dirty="0" smtClean="0"/>
              <a:t>než 1 rok</a:t>
            </a:r>
            <a:endParaRPr lang="cs-CZ" sz="2400" b="1" dirty="0"/>
          </a:p>
          <a:p>
            <a:pPr marL="109728" lvl="0" indent="0">
              <a:buNone/>
            </a:pPr>
            <a:r>
              <a:rPr lang="cs-CZ" sz="2400" b="1" dirty="0"/>
              <a:t>   - </a:t>
            </a:r>
            <a:r>
              <a:rPr lang="cs-CZ" sz="2400" b="1" u="sng" dirty="0"/>
              <a:t>dvojnásobku</a:t>
            </a:r>
            <a:r>
              <a:rPr lang="cs-CZ" sz="2400" b="1" dirty="0"/>
              <a:t> průměrného výdělku, pokud </a:t>
            </a:r>
            <a:r>
              <a:rPr lang="cs-CZ" sz="2400" b="1" dirty="0" smtClean="0"/>
              <a:t>PP trval alespoň   </a:t>
            </a:r>
          </a:p>
          <a:p>
            <a:pPr marL="109728" lvl="0" indent="0">
              <a:buNone/>
            </a:pPr>
            <a:r>
              <a:rPr lang="cs-CZ" sz="2400" b="1" dirty="0"/>
              <a:t> </a:t>
            </a:r>
            <a:r>
              <a:rPr lang="cs-CZ" sz="2400" b="1" dirty="0" smtClean="0"/>
              <a:t>    rok </a:t>
            </a:r>
            <a:r>
              <a:rPr lang="cs-CZ" sz="2400" b="1" dirty="0"/>
              <a:t>a </a:t>
            </a:r>
            <a:r>
              <a:rPr lang="cs-CZ" sz="2400" b="1" dirty="0" smtClean="0"/>
              <a:t>méně než </a:t>
            </a:r>
            <a:r>
              <a:rPr lang="cs-CZ" sz="2400" b="1" dirty="0"/>
              <a:t>2 roky,</a:t>
            </a:r>
          </a:p>
          <a:p>
            <a:pPr marL="109728" lvl="0" indent="0">
              <a:buNone/>
            </a:pPr>
            <a:r>
              <a:rPr lang="cs-CZ" sz="2400" b="1" dirty="0"/>
              <a:t>   - </a:t>
            </a:r>
            <a:r>
              <a:rPr lang="cs-CZ" sz="2400" b="1" u="sng" dirty="0"/>
              <a:t>trojnásobku</a:t>
            </a:r>
            <a:r>
              <a:rPr lang="cs-CZ" sz="2400" b="1" dirty="0"/>
              <a:t> </a:t>
            </a:r>
            <a:r>
              <a:rPr lang="cs-CZ" sz="2400" b="1" dirty="0" smtClean="0"/>
              <a:t>průměrného výdělku, trval-li PP alespoň 2roky.</a:t>
            </a:r>
          </a:p>
          <a:p>
            <a:pPr marL="109728" lvl="0" indent="0">
              <a:buNone/>
            </a:pPr>
            <a:endParaRPr lang="cs-CZ" sz="800" b="1" dirty="0"/>
          </a:p>
          <a:p>
            <a:pPr marL="109728" indent="0" algn="just">
              <a:buNone/>
            </a:pPr>
            <a:r>
              <a:rPr lang="cs-CZ" sz="2400" b="1" dirty="0" smtClean="0"/>
              <a:t>2. Výpovědí danou zaměstnavatelem z</a:t>
            </a:r>
            <a:r>
              <a:rPr lang="cs-CZ" sz="2400" b="1" dirty="0"/>
              <a:t> důvodu </a:t>
            </a:r>
            <a:r>
              <a:rPr lang="cs-CZ" sz="2400" b="1" u="sng" dirty="0"/>
              <a:t>§ 52 písm. d)</a:t>
            </a:r>
            <a:r>
              <a:rPr lang="cs-CZ" sz="2400" b="1" dirty="0"/>
              <a:t> </a:t>
            </a:r>
          </a:p>
          <a:p>
            <a:pPr marL="109728" indent="0" algn="just">
              <a:buNone/>
            </a:pPr>
            <a:r>
              <a:rPr lang="cs-CZ" sz="2400" b="1" dirty="0"/>
              <a:t>    – nejméně </a:t>
            </a:r>
            <a:r>
              <a:rPr lang="cs-CZ" sz="2400" b="1" u="sng" dirty="0"/>
              <a:t>dvanáctinásobek</a:t>
            </a:r>
            <a:r>
              <a:rPr lang="cs-CZ" sz="2400" b="1" dirty="0"/>
              <a:t> průměrného výdělku. </a:t>
            </a:r>
            <a:endParaRPr lang="cs-CZ" sz="2400" b="1" dirty="0" smtClean="0"/>
          </a:p>
          <a:p>
            <a:pPr marL="109728" indent="0" algn="just">
              <a:buNone/>
            </a:pPr>
            <a:r>
              <a:rPr lang="cs-CZ" sz="2400" b="1" dirty="0"/>
              <a:t> </a:t>
            </a:r>
            <a:r>
              <a:rPr lang="cs-CZ" sz="2400" b="1" dirty="0" smtClean="0"/>
              <a:t>      V</a:t>
            </a:r>
            <a:r>
              <a:rPr lang="cs-CZ" sz="2400" b="1" dirty="0"/>
              <a:t> případě, </a:t>
            </a:r>
            <a:r>
              <a:rPr lang="cs-CZ" sz="2400" b="1" dirty="0" smtClean="0"/>
              <a:t>kdy </a:t>
            </a:r>
            <a:r>
              <a:rPr lang="cs-CZ" sz="2400" b="1" dirty="0"/>
              <a:t>se zaměstnavatel  </a:t>
            </a:r>
            <a:r>
              <a:rPr lang="cs-CZ" sz="2400" b="1" dirty="0" smtClean="0"/>
              <a:t>zcela zprostí </a:t>
            </a:r>
            <a:r>
              <a:rPr lang="cs-CZ" sz="2400" b="1" dirty="0"/>
              <a:t>odpovědnosti, </a:t>
            </a:r>
            <a:r>
              <a:rPr lang="cs-CZ" sz="2400" b="1" dirty="0" smtClean="0"/>
              <a:t>  </a:t>
            </a:r>
          </a:p>
          <a:p>
            <a:pPr marL="109728" indent="0" algn="just">
              <a:buNone/>
            </a:pPr>
            <a:r>
              <a:rPr lang="cs-CZ" sz="2400" b="1" dirty="0"/>
              <a:t> </a:t>
            </a:r>
            <a:r>
              <a:rPr lang="cs-CZ" sz="2400" b="1" dirty="0" smtClean="0"/>
              <a:t>      pak  odstupné </a:t>
            </a:r>
            <a:r>
              <a:rPr lang="cs-CZ" sz="2400" b="1" dirty="0"/>
              <a:t>nenáleží.</a:t>
            </a:r>
          </a:p>
          <a:p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4124997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/>
          </a:bodyPr>
          <a:lstStyle/>
          <a:p>
            <a:r>
              <a:rPr lang="cs-CZ" sz="2400" dirty="0">
                <a:solidFill>
                  <a:srgbClr val="00B0F0"/>
                </a:solidFill>
              </a:rPr>
              <a:t>D</a:t>
            </a:r>
            <a:r>
              <a:rPr lang="cs-CZ" sz="2400" dirty="0" smtClean="0">
                <a:solidFill>
                  <a:srgbClr val="00B0F0"/>
                </a:solidFill>
              </a:rPr>
              <a:t>ohody o pracích konaných mimo pracovní poměr</a:t>
            </a:r>
            <a:endParaRPr lang="cs-CZ" sz="2400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r>
              <a:rPr lang="cs-CZ" sz="2400" b="1" dirty="0"/>
              <a:t>1. Dohoda o provedení práce</a:t>
            </a:r>
          </a:p>
          <a:p>
            <a:pPr marL="109728" indent="0">
              <a:buNone/>
            </a:pPr>
            <a:r>
              <a:rPr lang="cs-CZ" sz="2400" b="1" dirty="0"/>
              <a:t>2. Dohoda o pracovní </a:t>
            </a:r>
            <a:r>
              <a:rPr lang="cs-CZ" sz="2400" b="1" dirty="0" smtClean="0"/>
              <a:t>činnosti</a:t>
            </a:r>
            <a:endParaRPr lang="cs-CZ" sz="2400" b="1" dirty="0"/>
          </a:p>
          <a:p>
            <a:pPr lvl="0"/>
            <a:r>
              <a:rPr lang="cs-CZ" sz="2400" b="1" dirty="0"/>
              <a:t>nejsou stanoveny hmotně právní </a:t>
            </a:r>
            <a:r>
              <a:rPr lang="cs-CZ" sz="2400" b="1" dirty="0" smtClean="0"/>
              <a:t>podmínky, není </a:t>
            </a:r>
            <a:r>
              <a:rPr lang="cs-CZ" sz="2400" b="1" dirty="0"/>
              <a:t>věcné rozlišení</a:t>
            </a:r>
            <a:r>
              <a:rPr lang="cs-CZ" sz="2400" b="1" dirty="0" smtClean="0"/>
              <a:t>, </a:t>
            </a:r>
            <a:r>
              <a:rPr lang="cs-CZ" sz="2400" b="1" dirty="0"/>
              <a:t>pouze časové</a:t>
            </a:r>
          </a:p>
          <a:p>
            <a:pPr lvl="0"/>
            <a:r>
              <a:rPr lang="cs-CZ" sz="2400" b="1" dirty="0"/>
              <a:t>odměna se sjednává dohodou</a:t>
            </a:r>
          </a:p>
          <a:p>
            <a:pPr lvl="0" algn="just"/>
            <a:r>
              <a:rPr lang="cs-CZ" sz="2400" b="1" dirty="0" smtClean="0"/>
              <a:t>musí být uzavřeny písemně</a:t>
            </a:r>
            <a:endParaRPr lang="cs-CZ" sz="2400" b="1" dirty="0"/>
          </a:p>
          <a:p>
            <a:pPr lvl="0" algn="just"/>
            <a:r>
              <a:rPr lang="cs-CZ" sz="2400" b="1" dirty="0" smtClean="0"/>
              <a:t>výkon </a:t>
            </a:r>
            <a:r>
              <a:rPr lang="cs-CZ" sz="2400" b="1" dirty="0"/>
              <a:t>práce nesmí přesáhnout 12 hodin v rámci 24 hodin po sobě jdoucích</a:t>
            </a:r>
          </a:p>
          <a:p>
            <a:pPr lvl="0" algn="just"/>
            <a:r>
              <a:rPr lang="cs-CZ" sz="2400" b="1" dirty="0"/>
              <a:t>zaměstnavatel v dohodě stanoví rozvrh pracovní doby pro účely náhrady odměny z důvodu dočasné pracovní neschopnosti</a:t>
            </a:r>
          </a:p>
          <a:p>
            <a:pPr lvl="0" algn="just"/>
            <a:r>
              <a:rPr lang="cs-CZ" sz="2400" b="1" dirty="0"/>
              <a:t>při skončení zaměstnavatel vydává potvrzení o </a:t>
            </a:r>
            <a:r>
              <a:rPr lang="cs-CZ" sz="2400" b="1" dirty="0" smtClean="0"/>
              <a:t>zaměstnání</a:t>
            </a:r>
          </a:p>
          <a:p>
            <a:pPr algn="just"/>
            <a:r>
              <a:rPr lang="cs-CZ" sz="2400" b="1" dirty="0"/>
              <a:t>n</a:t>
            </a:r>
            <a:r>
              <a:rPr lang="cs-CZ" sz="2400" b="1" dirty="0" smtClean="0"/>
              <a:t>ovela </a:t>
            </a:r>
            <a:r>
              <a:rPr lang="cs-CZ" sz="2400" b="1" dirty="0"/>
              <a:t>ZP – zákon č. 205/2015 Sb. - § 77 odst. </a:t>
            </a:r>
            <a:r>
              <a:rPr lang="cs-CZ" sz="2400" b="1" dirty="0" smtClean="0"/>
              <a:t>4 – skončení dohod o pracích konaných mimo pracovní poměr</a:t>
            </a:r>
            <a:endParaRPr lang="cs-CZ" sz="2400" b="1" dirty="0"/>
          </a:p>
          <a:p>
            <a:pPr marL="0" lvl="0" indent="0" algn="just">
              <a:buNone/>
            </a:pPr>
            <a:r>
              <a:rPr lang="cs-CZ" sz="2400" b="1" dirty="0" smtClean="0"/>
              <a:t> </a:t>
            </a:r>
            <a:endParaRPr lang="cs-CZ" sz="2400" b="1" dirty="0"/>
          </a:p>
          <a:p>
            <a:endParaRPr lang="cs-CZ" sz="1900" b="1" dirty="0"/>
          </a:p>
        </p:txBody>
      </p:sp>
    </p:spTree>
    <p:extLst>
      <p:ext uri="{BB962C8B-B14F-4D97-AF65-F5344CB8AC3E}">
        <p14:creationId xmlns:p14="http://schemas.microsoft.com/office/powerpoint/2010/main" val="2036808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548680"/>
            <a:ext cx="799288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/>
              <a:t>Pokud není v ZP stanoveno jinak, vztahuje se na </a:t>
            </a:r>
            <a:r>
              <a:rPr lang="cs-CZ" sz="2400" b="1" dirty="0" smtClean="0"/>
              <a:t>DPP a DPČ </a:t>
            </a:r>
            <a:r>
              <a:rPr lang="cs-CZ" sz="2400" b="1" dirty="0"/>
              <a:t>úprava pro výkon práce v pracovním poměru, to však neplatí pokud jde o</a:t>
            </a:r>
          </a:p>
          <a:p>
            <a:pPr lvl="1"/>
            <a:r>
              <a:rPr lang="cs-CZ" sz="2400" b="1" dirty="0" smtClean="0"/>
              <a:t>- převedení </a:t>
            </a:r>
            <a:r>
              <a:rPr lang="cs-CZ" sz="2400" b="1" dirty="0"/>
              <a:t>na jinou práci a přeložení,</a:t>
            </a:r>
          </a:p>
          <a:p>
            <a:pPr lvl="1"/>
            <a:r>
              <a:rPr lang="cs-CZ" sz="2400" b="1" dirty="0" smtClean="0"/>
              <a:t>- dočasného </a:t>
            </a:r>
            <a:r>
              <a:rPr lang="cs-CZ" sz="2400" b="1" dirty="0"/>
              <a:t>přidělení,</a:t>
            </a:r>
          </a:p>
          <a:p>
            <a:pPr lvl="1"/>
            <a:r>
              <a:rPr lang="cs-CZ" sz="2400" b="1" dirty="0" smtClean="0"/>
              <a:t>- odstupného</a:t>
            </a:r>
            <a:r>
              <a:rPr lang="cs-CZ" sz="2400" b="1" dirty="0"/>
              <a:t>,</a:t>
            </a:r>
          </a:p>
          <a:p>
            <a:pPr lvl="1"/>
            <a:r>
              <a:rPr lang="cs-CZ" sz="2400" b="1" dirty="0" smtClean="0"/>
              <a:t>- pracovní </a:t>
            </a:r>
            <a:r>
              <a:rPr lang="cs-CZ" sz="2400" b="1" dirty="0"/>
              <a:t>doby a doby odpočinku, výkon práce však </a:t>
            </a:r>
            <a:r>
              <a:rPr lang="cs-CZ" sz="2400" b="1" dirty="0" smtClean="0"/>
              <a:t> </a:t>
            </a:r>
          </a:p>
          <a:p>
            <a:pPr lvl="1"/>
            <a:r>
              <a:rPr lang="cs-CZ" sz="2400" b="1" dirty="0"/>
              <a:t> </a:t>
            </a:r>
            <a:r>
              <a:rPr lang="cs-CZ" sz="2400" b="1" dirty="0" smtClean="0"/>
              <a:t> nesmí </a:t>
            </a:r>
            <a:r>
              <a:rPr lang="cs-CZ" sz="2400" b="1" dirty="0"/>
              <a:t>přesáhnout 12 hodin během 24 hodin po sobě </a:t>
            </a:r>
            <a:r>
              <a:rPr lang="cs-CZ" sz="2400" b="1" dirty="0" smtClean="0"/>
              <a:t> </a:t>
            </a:r>
          </a:p>
          <a:p>
            <a:pPr lvl="1"/>
            <a:r>
              <a:rPr lang="cs-CZ" sz="2400" b="1" dirty="0"/>
              <a:t> </a:t>
            </a:r>
            <a:r>
              <a:rPr lang="cs-CZ" sz="2400" b="1" dirty="0" smtClean="0"/>
              <a:t> jdoucích</a:t>
            </a:r>
            <a:r>
              <a:rPr lang="cs-CZ" sz="2400" b="1" dirty="0"/>
              <a:t>,</a:t>
            </a:r>
          </a:p>
          <a:p>
            <a:pPr lvl="1"/>
            <a:r>
              <a:rPr lang="cs-CZ" sz="2400" b="1" dirty="0" smtClean="0"/>
              <a:t>- překážky </a:t>
            </a:r>
            <a:r>
              <a:rPr lang="cs-CZ" sz="2400" b="1" dirty="0"/>
              <a:t>na straně zaměstnance,</a:t>
            </a:r>
          </a:p>
          <a:p>
            <a:pPr lvl="1"/>
            <a:r>
              <a:rPr lang="cs-CZ" sz="2400" b="1" dirty="0" smtClean="0"/>
              <a:t>- dovolenou</a:t>
            </a:r>
            <a:r>
              <a:rPr lang="cs-CZ" sz="2400" b="1" dirty="0"/>
              <a:t>,</a:t>
            </a:r>
          </a:p>
          <a:p>
            <a:pPr lvl="1"/>
            <a:r>
              <a:rPr lang="cs-CZ" sz="2400" b="1" dirty="0" smtClean="0"/>
              <a:t>- skončení </a:t>
            </a:r>
            <a:r>
              <a:rPr lang="cs-CZ" sz="2400" b="1" dirty="0"/>
              <a:t>pracovního poměru,</a:t>
            </a:r>
          </a:p>
          <a:p>
            <a:pPr lvl="1"/>
            <a:r>
              <a:rPr lang="cs-CZ" sz="2400" b="1" dirty="0" smtClean="0"/>
              <a:t>- odměňování </a:t>
            </a:r>
            <a:r>
              <a:rPr lang="cs-CZ" sz="2400" b="1" dirty="0"/>
              <a:t>s výjimkou minimální mzdy,</a:t>
            </a:r>
          </a:p>
          <a:p>
            <a:pPr lvl="1"/>
            <a:r>
              <a:rPr lang="cs-CZ" sz="2400" b="1" dirty="0" smtClean="0"/>
              <a:t>- cestovních </a:t>
            </a:r>
            <a:r>
              <a:rPr lang="cs-CZ" sz="2400" b="1" dirty="0"/>
              <a:t>náhrad.</a:t>
            </a:r>
          </a:p>
        </p:txBody>
      </p:sp>
    </p:spTree>
    <p:extLst>
      <p:ext uri="{BB962C8B-B14F-4D97-AF65-F5344CB8AC3E}">
        <p14:creationId xmlns:p14="http://schemas.microsoft.com/office/powerpoint/2010/main" val="2760386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>
                <a:solidFill>
                  <a:srgbClr val="00B0F0"/>
                </a:solidFill>
              </a:rPr>
              <a:t>Dohoda o provedení práce - § 75</a:t>
            </a:r>
            <a:endParaRPr lang="cs-CZ" sz="2800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r>
              <a:rPr lang="cs-CZ" sz="2400" b="1" dirty="0" smtClean="0"/>
              <a:t>pokud </a:t>
            </a:r>
            <a:r>
              <a:rPr lang="cs-CZ" sz="2400" b="1" dirty="0"/>
              <a:t>odměna přesáhne v měsíci 10.000,- Kč, bude podléhat odvodům a </a:t>
            </a:r>
            <a:r>
              <a:rPr lang="cs-CZ" sz="2400" b="1" dirty="0" smtClean="0"/>
              <a:t>zároveň </a:t>
            </a:r>
            <a:r>
              <a:rPr lang="cs-CZ" sz="2400" b="1" dirty="0"/>
              <a:t>zaměstnanci v případě dočasné pracovní neschopnosti </a:t>
            </a:r>
            <a:r>
              <a:rPr lang="cs-CZ" sz="2400" b="1" dirty="0" smtClean="0"/>
              <a:t>náleží náhrada </a:t>
            </a:r>
            <a:r>
              <a:rPr lang="cs-CZ" sz="2400" b="1" dirty="0"/>
              <a:t>platu za prvních </a:t>
            </a:r>
            <a:r>
              <a:rPr lang="cs-CZ" sz="2400" b="1" dirty="0" smtClean="0"/>
              <a:t>14 kalendářních </a:t>
            </a:r>
            <a:r>
              <a:rPr lang="cs-CZ" sz="2400" b="1" dirty="0"/>
              <a:t>dnů (pokud dohoda </a:t>
            </a:r>
            <a:r>
              <a:rPr lang="cs-CZ" sz="2400" b="1" dirty="0" smtClean="0"/>
              <a:t>o provedení práce trvá). Náhrada platu nepřísluší za první 3 kalendářní dny.</a:t>
            </a:r>
          </a:p>
          <a:p>
            <a:pPr marL="0" indent="0">
              <a:buNone/>
            </a:pPr>
            <a:endParaRPr lang="cs-CZ" sz="2400" b="1" dirty="0"/>
          </a:p>
          <a:p>
            <a:r>
              <a:rPr lang="cs-CZ" sz="2400" b="1" dirty="0" smtClean="0"/>
              <a:t>rozsah </a:t>
            </a:r>
            <a:r>
              <a:rPr lang="cs-CZ" sz="2400" b="1" dirty="0"/>
              <a:t>práce není vyšší než 300 hodin za kalendářní rok</a:t>
            </a:r>
          </a:p>
          <a:p>
            <a:pPr marL="109728" indent="0">
              <a:buNone/>
            </a:pPr>
            <a:endParaRPr lang="cs-CZ" sz="2000" b="1" dirty="0"/>
          </a:p>
          <a:p>
            <a:endParaRPr lang="cs-CZ" sz="1800" b="1" dirty="0"/>
          </a:p>
        </p:txBody>
      </p:sp>
    </p:spTree>
    <p:extLst>
      <p:ext uri="{BB962C8B-B14F-4D97-AF65-F5344CB8AC3E}">
        <p14:creationId xmlns:p14="http://schemas.microsoft.com/office/powerpoint/2010/main" val="1714261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648072"/>
          </a:xfrm>
        </p:spPr>
        <p:txBody>
          <a:bodyPr>
            <a:normAutofit/>
          </a:bodyPr>
          <a:lstStyle/>
          <a:p>
            <a:r>
              <a:rPr lang="cs-CZ" sz="2400" dirty="0" smtClean="0">
                <a:solidFill>
                  <a:srgbClr val="00B0F0"/>
                </a:solidFill>
              </a:rPr>
              <a:t>Dohoda o pracovní činnosti - § 76</a:t>
            </a:r>
            <a:endParaRPr lang="cs-CZ" sz="2400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6048671"/>
          </a:xfrm>
        </p:spPr>
        <p:txBody>
          <a:bodyPr>
            <a:noAutofit/>
          </a:bodyPr>
          <a:lstStyle/>
          <a:p>
            <a:pPr marL="393192" lvl="1" indent="0">
              <a:buNone/>
            </a:pPr>
            <a:endParaRPr lang="cs-CZ" sz="2400" b="1" dirty="0" smtClean="0"/>
          </a:p>
          <a:p>
            <a:pPr marL="393192" lvl="1" indent="0">
              <a:buNone/>
            </a:pPr>
            <a:r>
              <a:rPr lang="cs-CZ" sz="2400" b="1" dirty="0" smtClean="0"/>
              <a:t>práce </a:t>
            </a:r>
            <a:r>
              <a:rPr lang="cs-CZ" sz="2400" b="1" dirty="0"/>
              <a:t>maximálně v rozsahu do poloviny stanovené týdenní pracovní doby za dobu trvání dohody o pracovní činnosti, maximálně za </a:t>
            </a:r>
            <a:r>
              <a:rPr lang="cs-CZ" sz="2400" b="1" dirty="0" smtClean="0"/>
              <a:t>52 týdnů</a:t>
            </a:r>
          </a:p>
          <a:p>
            <a:pPr marL="393192" lvl="1" indent="0">
              <a:buNone/>
            </a:pPr>
            <a:endParaRPr lang="cs-CZ" sz="800" dirty="0"/>
          </a:p>
          <a:p>
            <a:pPr marL="0" indent="0">
              <a:buNone/>
            </a:pP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2987350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331640" y="620688"/>
            <a:ext cx="633670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b="1" dirty="0" smtClean="0"/>
              <a:t>Není-li </a:t>
            </a:r>
            <a:r>
              <a:rPr lang="cs-CZ" b="1" dirty="0"/>
              <a:t>sjednán způsob zrušení právního vztahu založeného dohodou o provedení práce nebo dohodou o pracovní činnosti, je možné ho zrušit</a:t>
            </a:r>
          </a:p>
          <a:p>
            <a:pPr algn="just"/>
            <a:r>
              <a:rPr lang="cs-CZ" b="1" dirty="0"/>
              <a:t> </a:t>
            </a:r>
          </a:p>
          <a:p>
            <a:pPr algn="just"/>
            <a:r>
              <a:rPr lang="cs-CZ" b="1" dirty="0"/>
              <a:t>a) dohodou smluvních stran ke sjednanému dni,</a:t>
            </a:r>
          </a:p>
          <a:p>
            <a:pPr algn="just"/>
            <a:r>
              <a:rPr lang="cs-CZ" b="1" dirty="0"/>
              <a:t> </a:t>
            </a:r>
          </a:p>
          <a:p>
            <a:pPr algn="just"/>
            <a:r>
              <a:rPr lang="cs-CZ" b="1" dirty="0"/>
              <a:t>b) výpovědí danou z jakéhokoli důvodu nebo bez uvedení důvodu s patnáctidenní výpovědní dobou, která začíná dnem, </a:t>
            </a:r>
            <a:endParaRPr lang="cs-CZ" b="1" dirty="0" smtClean="0"/>
          </a:p>
          <a:p>
            <a:pPr algn="just"/>
            <a:r>
              <a:rPr lang="cs-CZ" b="1" dirty="0" smtClean="0"/>
              <a:t>v </a:t>
            </a:r>
            <a:r>
              <a:rPr lang="cs-CZ" b="1" dirty="0"/>
              <a:t>němž byla výpověď doručena druhé smluvní straně, nebo</a:t>
            </a:r>
          </a:p>
          <a:p>
            <a:pPr algn="just"/>
            <a:r>
              <a:rPr lang="cs-CZ" b="1" dirty="0"/>
              <a:t> </a:t>
            </a:r>
          </a:p>
          <a:p>
            <a:pPr algn="just"/>
            <a:r>
              <a:rPr lang="cs-CZ" b="1" dirty="0"/>
              <a:t>c) okamžitým zrušením; okamžité zrušení právního vztahu založeného dohodou o provedení práce nebo dohodou o pracovní činnosti však může být sjednáno jen </a:t>
            </a:r>
            <a:r>
              <a:rPr lang="cs-CZ" b="1" dirty="0" smtClean="0"/>
              <a:t>pro  </a:t>
            </a:r>
            <a:r>
              <a:rPr lang="cs-CZ" b="1" dirty="0"/>
              <a:t>případy, kdy je možné okamžitě zrušit pracovní poměr.</a:t>
            </a:r>
          </a:p>
          <a:p>
            <a:pPr algn="just"/>
            <a:r>
              <a:rPr lang="cs-CZ" b="1" dirty="0"/>
              <a:t>	Pro zrušení právního vztahu založeného dohodou o provedení práce nebo dohodou o pracovní činnosti se vyžaduje písemná forma, jinak se k jeho výpovědi </a:t>
            </a:r>
            <a:r>
              <a:rPr lang="cs-CZ" b="1" dirty="0" smtClean="0"/>
              <a:t>nebo okamžitému zrušení nepřihlíží.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15718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360040"/>
          </a:xfrm>
        </p:spPr>
        <p:txBody>
          <a:bodyPr>
            <a:normAutofit fontScale="90000"/>
          </a:bodyPr>
          <a:lstStyle/>
          <a:p>
            <a:r>
              <a:rPr lang="cs-CZ" sz="2400" dirty="0" smtClean="0">
                <a:solidFill>
                  <a:srgbClr val="00B0F0"/>
                </a:solidFill>
              </a:rPr>
              <a:t>Rozvržení pracovní doby</a:t>
            </a:r>
            <a:endParaRPr lang="cs-CZ" sz="2400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692696"/>
            <a:ext cx="8568952" cy="5616624"/>
          </a:xfrm>
        </p:spPr>
        <p:txBody>
          <a:bodyPr>
            <a:normAutofit/>
          </a:bodyPr>
          <a:lstStyle/>
          <a:p>
            <a:r>
              <a:rPr lang="cs-CZ" sz="2400" b="1" dirty="0"/>
              <a:t>výlučná pravomoc zaměstnavatele </a:t>
            </a:r>
          </a:p>
          <a:p>
            <a:r>
              <a:rPr lang="cs-CZ" sz="2400" b="1" dirty="0"/>
              <a:t>týdenní rozvržení pracovní doby, délka směny</a:t>
            </a:r>
          </a:p>
          <a:p>
            <a:r>
              <a:rPr lang="cs-CZ" sz="2400" b="1" dirty="0"/>
              <a:t>rovnoměrné x nerovnoměrné rozvržení pracovní doby x nerovnoměrné rozvržení přímé pedagogické činnosti</a:t>
            </a:r>
          </a:p>
          <a:p>
            <a:r>
              <a:rPr lang="cs-CZ" sz="2400" b="1" dirty="0"/>
              <a:t>rozvržení pracovní doby pedagogických pracovníků</a:t>
            </a:r>
          </a:p>
          <a:p>
            <a:pPr marL="0" indent="0">
              <a:buNone/>
            </a:pPr>
            <a:r>
              <a:rPr lang="cs-CZ" sz="2400" b="1" dirty="0"/>
              <a:t>     - rozvržení přímé pedagogické činnosti (</a:t>
            </a:r>
            <a:r>
              <a:rPr lang="cs-CZ" sz="2400" b="1" dirty="0" err="1"/>
              <a:t>nař</a:t>
            </a:r>
            <a:r>
              <a:rPr lang="cs-CZ" sz="2400" b="1" dirty="0"/>
              <a:t>. vl.č.75/2005 Sb.)</a:t>
            </a:r>
          </a:p>
          <a:p>
            <a:pPr marL="0" indent="0">
              <a:buNone/>
            </a:pPr>
            <a:r>
              <a:rPr lang="cs-CZ" sz="2400" b="1" dirty="0"/>
              <a:t>       a nepřímé činnosti</a:t>
            </a:r>
          </a:p>
          <a:p>
            <a:pPr marL="0" indent="0">
              <a:buNone/>
            </a:pPr>
            <a:r>
              <a:rPr lang="cs-CZ" sz="2400" b="1" dirty="0"/>
              <a:t>     - rozsah přímé pedagogické činnosti v rozpětí</a:t>
            </a:r>
          </a:p>
          <a:p>
            <a:pPr marL="0" indent="0">
              <a:buNone/>
            </a:pPr>
            <a:r>
              <a:rPr lang="cs-CZ" sz="2400" b="1" dirty="0"/>
              <a:t>       např. vychovatel ŠD 28 – 30 hod., asistent </a:t>
            </a:r>
            <a:r>
              <a:rPr lang="cs-CZ" sz="2400" b="1" dirty="0" err="1"/>
              <a:t>ped</a:t>
            </a:r>
            <a:r>
              <a:rPr lang="cs-CZ" sz="2400" b="1" dirty="0"/>
              <a:t>. 20 – 40 </a:t>
            </a:r>
            <a:r>
              <a:rPr lang="cs-CZ" sz="2400" b="1" dirty="0" smtClean="0"/>
              <a:t>???hod</a:t>
            </a:r>
            <a:r>
              <a:rPr lang="cs-CZ" sz="2400" b="1" dirty="0"/>
              <a:t>.</a:t>
            </a:r>
          </a:p>
          <a:p>
            <a:pPr marL="0" indent="0">
              <a:buNone/>
            </a:pPr>
            <a:r>
              <a:rPr lang="cs-CZ" sz="2400" b="1" dirty="0"/>
              <a:t>     - § 22a zákona č. 563/2004 Sb., o pedagogických pracovnících</a:t>
            </a:r>
          </a:p>
          <a:p>
            <a:pPr marL="0" indent="0">
              <a:buNone/>
            </a:pPr>
            <a:r>
              <a:rPr lang="cs-CZ" sz="2400" b="1" dirty="0"/>
              <a:t>     </a:t>
            </a:r>
            <a:r>
              <a:rPr lang="cs-CZ" sz="2400" b="1" dirty="0" smtClean="0"/>
              <a:t>- </a:t>
            </a:r>
            <a:r>
              <a:rPr lang="cs-CZ" sz="2400" b="1" dirty="0"/>
              <a:t>rozvržení kratší pracovní doby </a:t>
            </a:r>
            <a:endParaRPr lang="cs-CZ" sz="2400" b="1" dirty="0" smtClean="0"/>
          </a:p>
          <a:p>
            <a:pPr marL="0" indent="0">
              <a:buNone/>
            </a:pPr>
            <a:endParaRPr lang="cs-CZ" sz="3600" b="1" dirty="0" smtClean="0"/>
          </a:p>
          <a:p>
            <a:pPr marL="0" indent="0">
              <a:buNone/>
            </a:pP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8835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Nadpis 10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2400" b="1" dirty="0"/>
              <a:t>Pedagogický pracovník základní školy: pracovní úvazek 0,5 </a:t>
            </a:r>
            <a:br>
              <a:rPr lang="cs-CZ" sz="2400" b="1" dirty="0"/>
            </a:br>
            <a:r>
              <a:rPr lang="cs-CZ" sz="2400" b="1" dirty="0"/>
              <a:t>přímá pedagogická činnost PČ) na: 11 hodin</a:t>
            </a:r>
            <a:br>
              <a:rPr lang="cs-CZ" sz="2400" b="1" dirty="0"/>
            </a:br>
            <a:r>
              <a:rPr lang="cs-CZ" sz="2400" b="1" dirty="0"/>
              <a:t>práce související (NČ): 9 hodin</a:t>
            </a:r>
            <a:endParaRPr lang="cs-CZ" sz="2400" dirty="0"/>
          </a:p>
        </p:txBody>
      </p:sp>
      <p:graphicFrame>
        <p:nvGraphicFramePr>
          <p:cNvPr id="15" name="Zástupný symbol pro obsah 1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33250824"/>
              </p:ext>
            </p:extLst>
          </p:nvPr>
        </p:nvGraphicFramePr>
        <p:xfrm>
          <a:off x="457200" y="1600200"/>
          <a:ext cx="40386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9650"/>
                <a:gridCol w="1009650"/>
                <a:gridCol w="1009650"/>
                <a:gridCol w="1009650"/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PČ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NČ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Celkem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Pondělí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Úterý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Středa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Čtvrtek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Pátek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celkem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Zástupný symbol pro obsah 1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422538825"/>
              </p:ext>
            </p:extLst>
          </p:nvPr>
        </p:nvGraphicFramePr>
        <p:xfrm>
          <a:off x="4648200" y="1600200"/>
          <a:ext cx="40386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9650"/>
                <a:gridCol w="1009650"/>
                <a:gridCol w="1009650"/>
                <a:gridCol w="1009650"/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PČ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NČ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Celkem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Pondělí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Úterý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Středa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Čtvrtek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Pátek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celkem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8574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23528" y="692696"/>
            <a:ext cx="8280920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/>
              <a:t> </a:t>
            </a:r>
            <a:r>
              <a:rPr lang="cs-CZ" b="1" dirty="0" smtClean="0"/>
              <a:t>   </a:t>
            </a:r>
            <a:r>
              <a:rPr lang="cs-CZ" sz="2400" b="1" dirty="0" smtClean="0"/>
              <a:t>- vypracovat </a:t>
            </a:r>
            <a:r>
              <a:rPr lang="cs-CZ" sz="2400" b="1" dirty="0"/>
              <a:t>písemný rozvrh směn</a:t>
            </a:r>
          </a:p>
          <a:p>
            <a:r>
              <a:rPr lang="cs-CZ" sz="2400" b="1" dirty="0"/>
              <a:t>    - určit začátek a konec směn</a:t>
            </a:r>
          </a:p>
          <a:p>
            <a:r>
              <a:rPr lang="cs-CZ" sz="2400" b="1" dirty="0"/>
              <a:t>    - seznámit s ním nebo jeho změnou zaměstnance 2 týdny </a:t>
            </a:r>
          </a:p>
          <a:p>
            <a:r>
              <a:rPr lang="cs-CZ" sz="2400" b="1" dirty="0"/>
              <a:t>      před začátkem období, na které je pracovní doba rozvržena, </a:t>
            </a:r>
          </a:p>
          <a:p>
            <a:r>
              <a:rPr lang="cs-CZ" sz="2400" b="1" dirty="0"/>
              <a:t>      pokud se zaměstnavatel se zaměstnancem nedohodne na </a:t>
            </a:r>
          </a:p>
          <a:p>
            <a:r>
              <a:rPr lang="cs-CZ" sz="2400" b="1" dirty="0"/>
              <a:t>      lhůtě kratší (§ 84 ZP x </a:t>
            </a:r>
            <a:r>
              <a:rPr lang="cs-CZ" sz="2400" b="1" dirty="0" err="1"/>
              <a:t>vyhl</a:t>
            </a:r>
            <a:r>
              <a:rPr lang="cs-CZ" sz="2400" b="1" dirty="0"/>
              <a:t>. 263/2007 Sb., která stanoví, že je </a:t>
            </a:r>
          </a:p>
          <a:p>
            <a:r>
              <a:rPr lang="cs-CZ" sz="2400" b="1" dirty="0"/>
              <a:t>      nutno zachovat minimálně 3 denní lhůtu)</a:t>
            </a:r>
          </a:p>
          <a:p>
            <a:endParaRPr lang="cs-CZ" b="1" dirty="0" smtClean="0"/>
          </a:p>
          <a:p>
            <a:r>
              <a:rPr lang="cs-CZ" sz="2400" b="1" u="sng" dirty="0" smtClean="0"/>
              <a:t>Evidence pracovní doby</a:t>
            </a:r>
          </a:p>
          <a:p>
            <a:r>
              <a:rPr lang="cs-CZ" sz="2400" b="1" dirty="0" smtClean="0"/>
              <a:t>Evidence </a:t>
            </a:r>
            <a:r>
              <a:rPr lang="cs-CZ" sz="2400" b="1" dirty="0"/>
              <a:t>zahrnuje začátek a konec odpracovaných</a:t>
            </a:r>
          </a:p>
          <a:p>
            <a:r>
              <a:rPr lang="cs-CZ" sz="2400" b="1" dirty="0"/>
              <a:t>  - směn</a:t>
            </a:r>
          </a:p>
          <a:p>
            <a:r>
              <a:rPr lang="cs-CZ" sz="2400" b="1" dirty="0"/>
              <a:t>  - práce přesčas</a:t>
            </a:r>
          </a:p>
          <a:p>
            <a:r>
              <a:rPr lang="cs-CZ" sz="2400" b="1" dirty="0"/>
              <a:t>  - noční práce</a:t>
            </a:r>
          </a:p>
          <a:p>
            <a:r>
              <a:rPr lang="cs-CZ" sz="2400" b="1" dirty="0"/>
              <a:t>  - doby v době pracovní pohotovosti</a:t>
            </a:r>
          </a:p>
          <a:p>
            <a:r>
              <a:rPr lang="cs-CZ" sz="2400" b="1" dirty="0"/>
              <a:t>  + „přespočetných hodin“ – </a:t>
            </a:r>
            <a:r>
              <a:rPr lang="cs-CZ" sz="2400" b="1" dirty="0" err="1"/>
              <a:t>vyhl</a:t>
            </a:r>
            <a:r>
              <a:rPr lang="cs-CZ" sz="2400" b="1" dirty="0"/>
              <a:t>. č. 263/2006 Sb.,</a:t>
            </a:r>
          </a:p>
          <a:p>
            <a:endParaRPr lang="cs-CZ" dirty="0"/>
          </a:p>
          <a:p>
            <a:endParaRPr lang="cs-CZ" b="1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/>
          </a:bodyPr>
          <a:lstStyle/>
          <a:p>
            <a:pPr algn="just"/>
            <a:r>
              <a:rPr lang="cs-CZ" sz="2400" b="1" u="sng" dirty="0" smtClean="0"/>
              <a:t>Zaměstnavatel je povinen</a:t>
            </a:r>
            <a:endParaRPr lang="cs-CZ" sz="2400" b="1" u="sng" dirty="0"/>
          </a:p>
        </p:txBody>
      </p:sp>
    </p:spTree>
    <p:extLst>
      <p:ext uri="{BB962C8B-B14F-4D97-AF65-F5344CB8AC3E}">
        <p14:creationId xmlns:p14="http://schemas.microsoft.com/office/powerpoint/2010/main" val="1066128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/>
          </a:bodyPr>
          <a:lstStyle/>
          <a:p>
            <a:r>
              <a:rPr lang="cs-CZ" sz="2400" dirty="0" smtClean="0">
                <a:solidFill>
                  <a:srgbClr val="00B0F0"/>
                </a:solidFill>
              </a:rPr>
              <a:t>Dovolená</a:t>
            </a:r>
            <a:endParaRPr lang="cs-CZ" sz="2400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692696"/>
            <a:ext cx="8229600" cy="5400600"/>
          </a:xfrm>
        </p:spPr>
        <p:txBody>
          <a:bodyPr>
            <a:normAutofit fontScale="92500" lnSpcReduction="10000"/>
          </a:bodyPr>
          <a:lstStyle/>
          <a:p>
            <a:r>
              <a:rPr lang="cs-CZ" sz="2400" b="1" dirty="0" smtClean="0"/>
              <a:t>Dobu čerpání </a:t>
            </a:r>
            <a:r>
              <a:rPr lang="cs-CZ" sz="2400" b="1" u="sng" dirty="0" smtClean="0"/>
              <a:t>určuje zaměstnavatel</a:t>
            </a:r>
            <a:r>
              <a:rPr lang="cs-CZ" sz="2400" b="1" dirty="0" smtClean="0"/>
              <a:t> podle písemného rozvrhu čerpání dovolené tak, aby dovolená mohla být vyčerpána zpravidla vcelku a do konce kalendářního roku, ve kterém právo na dovolenou vzniklo</a:t>
            </a:r>
          </a:p>
          <a:p>
            <a:r>
              <a:rPr lang="cs-CZ" sz="2400" b="1" dirty="0" smtClean="0"/>
              <a:t>Pokud se poskytuje v částech, alespoň jedna část musí činit nejméně 2 týdny vcelku, pokud se zaměstnavatel se zaměstnancem nedohodne na jiné délce čerpání dovolené</a:t>
            </a:r>
          </a:p>
          <a:p>
            <a:r>
              <a:rPr lang="cs-CZ" sz="2400" b="1" dirty="0" smtClean="0"/>
              <a:t>Zaměstnavatel je povinen</a:t>
            </a:r>
            <a:r>
              <a:rPr lang="cs-CZ" sz="2400" b="1" u="sng" dirty="0" smtClean="0"/>
              <a:t> písemně oznámit</a:t>
            </a:r>
            <a:r>
              <a:rPr lang="cs-CZ" sz="2400" b="1" dirty="0" smtClean="0"/>
              <a:t> zaměstnanci alespoň 14 dnů předem, pokud se nedohodne se zaměstnancem na době kratší</a:t>
            </a:r>
          </a:p>
          <a:p>
            <a:r>
              <a:rPr lang="cs-CZ" sz="2400" b="1" dirty="0" smtClean="0"/>
              <a:t>Pokud není čerpání dovolené určeno nejpozději do 30. 6. následujícího kalendářního roku, má právo si určit čerpání dovolené i zaměstnanec</a:t>
            </a:r>
          </a:p>
          <a:p>
            <a:r>
              <a:rPr lang="cs-CZ" sz="2400" b="1" dirty="0" smtClean="0"/>
              <a:t>Žádná dovolená </a:t>
            </a:r>
            <a:r>
              <a:rPr lang="cs-CZ" sz="2400" b="1" u="sng" dirty="0" smtClean="0"/>
              <a:t>nepropadá</a:t>
            </a:r>
          </a:p>
          <a:p>
            <a:r>
              <a:rPr lang="cs-CZ" sz="2400" b="1" dirty="0" smtClean="0"/>
              <a:t>Dovolenou lze </a:t>
            </a:r>
            <a:r>
              <a:rPr lang="cs-CZ" sz="2400" b="1" u="sng" dirty="0" smtClean="0"/>
              <a:t>proplatit</a:t>
            </a:r>
            <a:r>
              <a:rPr lang="cs-CZ" sz="2400" b="1" dirty="0" smtClean="0"/>
              <a:t> pouze při skončení pracovního poměru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2624188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cs-CZ" sz="2800" dirty="0" smtClean="0">
                <a:solidFill>
                  <a:srgbClr val="0070C0"/>
                </a:solidFill>
              </a:rPr>
              <a:t>Účastníci pracovněprávních vztahů</a:t>
            </a:r>
            <a:endParaRPr lang="cs-CZ" sz="2800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836712"/>
            <a:ext cx="8229600" cy="61926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800" b="1" u="sng" dirty="0" smtClean="0"/>
              <a:t>Zaměstnanec</a:t>
            </a:r>
          </a:p>
          <a:p>
            <a:r>
              <a:rPr lang="cs-CZ" sz="2800" b="1" dirty="0" smtClean="0"/>
              <a:t>dosavadní </a:t>
            </a:r>
            <a:r>
              <a:rPr lang="cs-CZ" sz="2800" b="1" dirty="0"/>
              <a:t>úpravu § 6 </a:t>
            </a:r>
            <a:r>
              <a:rPr lang="cs-CZ" sz="2800" b="1" dirty="0" smtClean="0"/>
              <a:t>ZP </a:t>
            </a:r>
            <a:r>
              <a:rPr lang="cs-CZ" sz="2800" b="1" dirty="0"/>
              <a:t>nahrazuje § 35 NOZ.</a:t>
            </a:r>
          </a:p>
          <a:p>
            <a:r>
              <a:rPr lang="cs-CZ" sz="2800" b="1" dirty="0" smtClean="0"/>
              <a:t>uzavřít </a:t>
            </a:r>
            <a:r>
              <a:rPr lang="cs-CZ" sz="2800" b="1" dirty="0"/>
              <a:t>pracovněprávní </a:t>
            </a:r>
            <a:r>
              <a:rPr lang="cs-CZ" sz="2800" b="1" dirty="0" smtClean="0"/>
              <a:t>vztah </a:t>
            </a:r>
            <a:r>
              <a:rPr lang="cs-CZ" sz="2800" b="1" dirty="0"/>
              <a:t>může nezletilý, který </a:t>
            </a:r>
            <a:endParaRPr lang="cs-CZ" sz="2800" b="1" dirty="0" smtClean="0"/>
          </a:p>
          <a:p>
            <a:pPr marL="0" indent="0">
              <a:buNone/>
            </a:pPr>
            <a:r>
              <a:rPr lang="cs-CZ" sz="2800" b="1" dirty="0" smtClean="0"/>
              <a:t>    dovršil </a:t>
            </a:r>
            <a:r>
              <a:rPr lang="cs-CZ" sz="2800" b="1" dirty="0"/>
              <a:t>15 let </a:t>
            </a:r>
            <a:r>
              <a:rPr lang="cs-CZ" sz="2800" b="1" dirty="0" smtClean="0"/>
              <a:t>a ukončil </a:t>
            </a:r>
            <a:r>
              <a:rPr lang="cs-CZ" sz="2800" b="1" dirty="0"/>
              <a:t>povinnou školní docházku. </a:t>
            </a:r>
            <a:endParaRPr lang="cs-CZ" sz="2800" b="1" dirty="0" smtClean="0"/>
          </a:p>
          <a:p>
            <a:pPr marL="0" indent="0">
              <a:buNone/>
            </a:pP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2295176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/>
              <a:t>Zaměstnavatel je povinen dovolenou určit tak, aby mohla být vyčerpána do konce roku, ve kterém právo na ni vzniklo</a:t>
            </a:r>
          </a:p>
          <a:p>
            <a:r>
              <a:rPr lang="cs-CZ" b="1" dirty="0"/>
              <a:t>Nemůže-li být dovolená vyčerpána z důvodů </a:t>
            </a:r>
            <a:r>
              <a:rPr lang="cs-CZ" b="1" u="sng" dirty="0"/>
              <a:t>překážek v práci na straně zaměstnance </a:t>
            </a:r>
            <a:r>
              <a:rPr lang="cs-CZ" b="1" dirty="0"/>
              <a:t>nebo z </a:t>
            </a:r>
            <a:r>
              <a:rPr lang="cs-CZ" b="1" u="sng" dirty="0"/>
              <a:t>naléhavých provozních důvodů</a:t>
            </a:r>
            <a:r>
              <a:rPr lang="cs-CZ" b="1" dirty="0"/>
              <a:t>, je ji zaměstnavatel povinen určit do 30. 6. následujícího roku, jinak má právo určit čerpání dovolené také zaměstnanec</a:t>
            </a:r>
          </a:p>
          <a:p>
            <a:r>
              <a:rPr lang="cs-CZ" b="1" dirty="0"/>
              <a:t>Nelze dovolenou určit z důvodu </a:t>
            </a:r>
            <a:r>
              <a:rPr lang="cs-CZ" b="1" u="sng" dirty="0"/>
              <a:t>dočasné pracovní neschopnosti </a:t>
            </a:r>
            <a:r>
              <a:rPr lang="cs-CZ" b="1" dirty="0"/>
              <a:t>nebo</a:t>
            </a:r>
            <a:r>
              <a:rPr lang="cs-CZ" b="1" u="sng" dirty="0"/>
              <a:t> čerpání r</a:t>
            </a:r>
            <a:r>
              <a:rPr lang="cs-CZ" u="sng" dirty="0"/>
              <a:t>o</a:t>
            </a:r>
            <a:r>
              <a:rPr lang="cs-CZ" b="1" u="sng" dirty="0"/>
              <a:t>dičovské </a:t>
            </a:r>
            <a:r>
              <a:rPr lang="cs-CZ" b="1" dirty="0"/>
              <a:t>dovolené, je zaměstnavatel povinen určit nástup na dovolenou po skončení těchto překážek v práci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8522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6"/>
            <a:ext cx="8507288" cy="579350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800" b="1" u="sng" dirty="0" smtClean="0"/>
              <a:t>Zaměstnavatel</a:t>
            </a:r>
            <a:r>
              <a:rPr lang="cs-CZ" sz="2800" b="1" dirty="0" smtClean="0"/>
              <a:t> </a:t>
            </a:r>
          </a:p>
          <a:p>
            <a:pPr marL="0" indent="0">
              <a:buNone/>
            </a:pPr>
            <a:r>
              <a:rPr lang="cs-CZ" sz="2800" b="1" dirty="0" smtClean="0"/>
              <a:t>je </a:t>
            </a:r>
            <a:r>
              <a:rPr lang="cs-CZ" sz="2800" b="1" dirty="0"/>
              <a:t>právnická nebo fyzická osoba, která zaměstnává fyzickou osobu v pracovněprávním vztahu. Ve školství je zaměstnavatele nutno vymezit v souladu se </a:t>
            </a:r>
            <a:r>
              <a:rPr lang="cs-CZ" sz="2800" b="1" dirty="0" smtClean="0"/>
              <a:t>školským zákonem (č</a:t>
            </a:r>
            <a:r>
              <a:rPr lang="cs-CZ" sz="2800" b="1" dirty="0"/>
              <a:t>. 561/2004 Sb</a:t>
            </a:r>
            <a:r>
              <a:rPr lang="cs-CZ" sz="2800" b="1" dirty="0" smtClean="0"/>
              <a:t>.), - zaměstnavatelem je právnická </a:t>
            </a:r>
            <a:r>
              <a:rPr lang="cs-CZ" sz="2800" b="1" dirty="0"/>
              <a:t>osoba vykonávající činnost školy. </a:t>
            </a:r>
          </a:p>
          <a:p>
            <a:pPr marL="0" indent="0" algn="just">
              <a:buNone/>
            </a:pP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2778992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036496" y="0"/>
            <a:ext cx="8229600" cy="130026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899592" y="620689"/>
            <a:ext cx="595840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2400" b="1" dirty="0" smtClean="0"/>
              <a:t>Školu </a:t>
            </a:r>
            <a:r>
              <a:rPr lang="cs-CZ" sz="2400" b="1" dirty="0"/>
              <a:t>jakožto právnickou osobu zastupuje statutární orgán, který je vymezen zřizovací listinou. Statutárním orgánem je tedy ředitel školy. </a:t>
            </a:r>
          </a:p>
          <a:p>
            <a:pPr algn="just"/>
            <a:endParaRPr lang="cs-CZ" b="1" dirty="0" smtClean="0"/>
          </a:p>
          <a:p>
            <a:pPr algn="just"/>
            <a:r>
              <a:rPr lang="cs-CZ" sz="2400" b="1" dirty="0" smtClean="0"/>
              <a:t>Podle </a:t>
            </a:r>
            <a:r>
              <a:rPr lang="cs-CZ" sz="2400" b="1" dirty="0"/>
              <a:t>§ 166 NOZ zastupují právnickou osobu, kromě statutárního orgánu, i její zaměstnanci, a to v rozsahu obvyklém vzhledem k jejich zařazení nebo funkci, přičemž </a:t>
            </a:r>
            <a:r>
              <a:rPr lang="cs-CZ" sz="2400" b="1" u="sng" dirty="0"/>
              <a:t>je rozhodující stav, jak se jeví veřejnosti.</a:t>
            </a:r>
            <a:r>
              <a:rPr lang="cs-CZ" sz="2400" b="1" dirty="0"/>
              <a:t> </a:t>
            </a:r>
            <a:endParaRPr lang="cs-CZ" sz="2400" b="1" dirty="0" smtClean="0"/>
          </a:p>
          <a:p>
            <a:pPr algn="just"/>
            <a:endParaRPr lang="cs-CZ" b="1" dirty="0"/>
          </a:p>
          <a:p>
            <a:pPr algn="just"/>
            <a:endParaRPr lang="cs-CZ" b="1" dirty="0" smtClean="0"/>
          </a:p>
          <a:p>
            <a:pPr algn="just"/>
            <a:endParaRPr lang="cs-CZ" b="1" dirty="0"/>
          </a:p>
          <a:p>
            <a:pPr algn="just"/>
            <a:endParaRPr lang="cs-CZ" b="1" dirty="0" smtClean="0"/>
          </a:p>
          <a:p>
            <a:pPr algn="just"/>
            <a:endParaRPr lang="cs-CZ" b="1" dirty="0"/>
          </a:p>
          <a:p>
            <a:pPr algn="just"/>
            <a:endParaRPr lang="cs-CZ" b="1" dirty="0" smtClean="0"/>
          </a:p>
          <a:p>
            <a:pPr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685645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620688"/>
            <a:ext cx="8712968" cy="4392488"/>
          </a:xfrm>
        </p:spPr>
        <p:txBody>
          <a:bodyPr>
            <a:normAutofit fontScale="90000"/>
          </a:bodyPr>
          <a:lstStyle/>
          <a:p>
            <a:pPr algn="l"/>
            <a:r>
              <a:rPr lang="cs-CZ" sz="2800" b="1" dirty="0" smtClean="0"/>
              <a:t>způsobilost </a:t>
            </a:r>
            <a:r>
              <a:rPr lang="cs-CZ" sz="2800" b="1" dirty="0"/>
              <a:t>k právním </a:t>
            </a:r>
            <a:r>
              <a:rPr lang="cs-CZ" sz="2800" b="1" dirty="0" smtClean="0"/>
              <a:t>úkonům  </a:t>
            </a:r>
            <a:r>
              <a:rPr lang="cs-CZ" sz="2800" b="1" dirty="0" smtClean="0">
                <a:solidFill>
                  <a:srgbClr val="0070C0"/>
                </a:solidFill>
                <a:sym typeface="Symbol"/>
              </a:rPr>
              <a:t></a:t>
            </a:r>
            <a:r>
              <a:rPr lang="cs-CZ" sz="2800" b="1" dirty="0" smtClean="0"/>
              <a:t>  </a:t>
            </a:r>
            <a:r>
              <a:rPr lang="cs-CZ" sz="2800" b="1" u="sng" dirty="0" smtClean="0">
                <a:solidFill>
                  <a:srgbClr val="0070C0"/>
                </a:solidFill>
              </a:rPr>
              <a:t>svéprávnost</a:t>
            </a:r>
            <a:r>
              <a:rPr lang="cs-CZ" sz="2800" b="1" u="sng" dirty="0" smtClean="0"/>
              <a:t/>
            </a:r>
            <a:br>
              <a:rPr lang="cs-CZ" sz="2800" b="1" u="sng" dirty="0" smtClean="0"/>
            </a:br>
            <a:r>
              <a:rPr lang="cs-CZ" sz="2800" b="1" u="sng" dirty="0" smtClean="0"/>
              <a:t/>
            </a:r>
            <a:br>
              <a:rPr lang="cs-CZ" sz="2800" b="1" u="sng" dirty="0" smtClean="0"/>
            </a:br>
            <a:r>
              <a:rPr lang="cs-CZ" sz="2800" b="1" dirty="0" smtClean="0"/>
              <a:t>je </a:t>
            </a:r>
            <a:r>
              <a:rPr lang="cs-CZ" sz="2800" b="1" dirty="0"/>
              <a:t>způsobilost </a:t>
            </a:r>
            <a:r>
              <a:rPr lang="cs-CZ" sz="2800" b="1" dirty="0" smtClean="0"/>
              <a:t>právně jednat, </a:t>
            </a:r>
            <a:r>
              <a:rPr lang="cs-CZ" sz="2800" b="1" dirty="0"/>
              <a:t>například uzavírat jakékoli smlouvy. </a:t>
            </a:r>
            <a:r>
              <a:rPr lang="cs-CZ" sz="2800" b="1" dirty="0" smtClean="0"/>
              <a:t/>
            </a:r>
            <a:br>
              <a:rPr lang="cs-CZ" sz="2800" b="1" dirty="0" smtClean="0"/>
            </a:br>
            <a:r>
              <a:rPr lang="cs-CZ" sz="2800" b="1" dirty="0"/>
              <a:t/>
            </a:r>
            <a:br>
              <a:rPr lang="cs-CZ" sz="2800" b="1" dirty="0"/>
            </a:br>
            <a:r>
              <a:rPr lang="cs-CZ" sz="2800" b="1" dirty="0" smtClean="0"/>
              <a:t>způsobilost </a:t>
            </a:r>
            <a:r>
              <a:rPr lang="cs-CZ" sz="2800" b="1" dirty="0"/>
              <a:t>k právům a </a:t>
            </a:r>
            <a:r>
              <a:rPr lang="cs-CZ" sz="2800" b="1" dirty="0" smtClean="0"/>
              <a:t>povinnostem</a:t>
            </a:r>
            <a:r>
              <a:rPr lang="cs-CZ" sz="2800" b="1" dirty="0" smtClean="0">
                <a:solidFill>
                  <a:srgbClr val="0070C0"/>
                </a:solidFill>
                <a:sym typeface="Symbol"/>
              </a:rPr>
              <a:t></a:t>
            </a:r>
            <a:r>
              <a:rPr lang="cs-CZ" sz="2800" b="1" dirty="0" smtClean="0"/>
              <a:t>  </a:t>
            </a:r>
            <a:r>
              <a:rPr lang="cs-CZ" sz="2800" b="1" u="sng" dirty="0" smtClean="0">
                <a:solidFill>
                  <a:srgbClr val="0070C0"/>
                </a:solidFill>
              </a:rPr>
              <a:t>právní osobnost </a:t>
            </a:r>
            <a:br>
              <a:rPr lang="cs-CZ" sz="2800" b="1" u="sng" dirty="0" smtClean="0">
                <a:solidFill>
                  <a:srgbClr val="0070C0"/>
                </a:solidFill>
              </a:rPr>
            </a:br>
            <a:r>
              <a:rPr lang="cs-CZ" sz="2800" b="1" u="sng" dirty="0" smtClean="0">
                <a:solidFill>
                  <a:srgbClr val="0070C0"/>
                </a:solidFill>
              </a:rPr>
              <a:t>    </a:t>
            </a:r>
            <a:r>
              <a:rPr lang="cs-CZ" sz="2800" b="1" dirty="0">
                <a:solidFill>
                  <a:srgbClr val="0070C0"/>
                </a:solidFill>
              </a:rPr>
              <a:t/>
            </a:r>
            <a:br>
              <a:rPr lang="cs-CZ" sz="2800" b="1" dirty="0">
                <a:solidFill>
                  <a:srgbClr val="0070C0"/>
                </a:solidFill>
              </a:rPr>
            </a:br>
            <a:r>
              <a:rPr lang="cs-CZ" sz="2800" b="1" dirty="0"/>
              <a:t>schopnost vystupovat jako </a:t>
            </a:r>
            <a:r>
              <a:rPr lang="cs-CZ" sz="2800" b="1" dirty="0" smtClean="0"/>
              <a:t>subjekt,</a:t>
            </a:r>
            <a:r>
              <a:rPr lang="cs-CZ" sz="2800" b="1" dirty="0"/>
              <a:t> </a:t>
            </a:r>
            <a:r>
              <a:rPr lang="cs-CZ" sz="2800" b="1" dirty="0" smtClean="0"/>
              <a:t> </a:t>
            </a:r>
            <a:r>
              <a:rPr lang="cs-CZ" sz="2800" b="1" dirty="0"/>
              <a:t>tedy schopnost být nositelem i vykonavatelem </a:t>
            </a:r>
            <a:r>
              <a:rPr lang="cs-CZ" sz="2800" b="1" dirty="0" smtClean="0"/>
              <a:t>práv a povinností. </a:t>
            </a:r>
            <a:r>
              <a:rPr lang="cs-CZ" sz="2800" b="1" dirty="0"/>
              <a:t/>
            </a:r>
            <a:br>
              <a:rPr lang="cs-CZ" sz="2800" b="1" dirty="0"/>
            </a:br>
            <a:r>
              <a:rPr lang="cs-CZ" sz="2800" b="1" dirty="0"/>
              <a:t>Právní osobnost u f</a:t>
            </a:r>
            <a:r>
              <a:rPr lang="cs-CZ" sz="2800" b="1" dirty="0" smtClean="0"/>
              <a:t>yzických osob</a:t>
            </a:r>
            <a:r>
              <a:rPr lang="cs-CZ" sz="2800" b="1" dirty="0"/>
              <a:t> vzniká </a:t>
            </a:r>
            <a:r>
              <a:rPr lang="cs-CZ" sz="2800" b="1" dirty="0" smtClean="0"/>
              <a:t>narozením</a:t>
            </a:r>
            <a:r>
              <a:rPr lang="cs-CZ" sz="2800" b="1" dirty="0"/>
              <a:t> a zaniká </a:t>
            </a:r>
            <a:r>
              <a:rPr lang="cs-CZ" sz="2800" b="1" dirty="0" smtClean="0"/>
              <a:t>smrtí</a:t>
            </a:r>
            <a:r>
              <a:rPr lang="cs-CZ" sz="2400" b="1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964387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cs-CZ" sz="2400" dirty="0" err="1" smtClean="0">
                <a:solidFill>
                  <a:srgbClr val="00B0F0"/>
                </a:solidFill>
              </a:rPr>
              <a:t>Pracovnělékařské</a:t>
            </a:r>
            <a:r>
              <a:rPr lang="cs-CZ" sz="2400" dirty="0" smtClean="0">
                <a:solidFill>
                  <a:srgbClr val="00B0F0"/>
                </a:solidFill>
              </a:rPr>
              <a:t> služby </a:t>
            </a:r>
            <a:r>
              <a:rPr lang="cs-CZ" sz="3200" dirty="0" smtClean="0">
                <a:solidFill>
                  <a:srgbClr val="00B0F0"/>
                </a:solidFill>
              </a:rPr>
              <a:t/>
            </a:r>
            <a:br>
              <a:rPr lang="cs-CZ" sz="3200" dirty="0" smtClean="0">
                <a:solidFill>
                  <a:srgbClr val="00B0F0"/>
                </a:solidFill>
              </a:rPr>
            </a:br>
            <a:endParaRPr lang="cs-CZ" sz="1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7416824"/>
          </a:xfrm>
        </p:spPr>
        <p:txBody>
          <a:bodyPr>
            <a:noAutofit/>
          </a:bodyPr>
          <a:lstStyle/>
          <a:p>
            <a:r>
              <a:rPr lang="cs-CZ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Zákon č. 372/2011 Sb., o zdravotních službách </a:t>
            </a:r>
          </a:p>
          <a:p>
            <a:r>
              <a:rPr lang="cs-CZ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Zákon č. 373/2011 Sb., o specifických zdravotních službách</a:t>
            </a:r>
          </a:p>
          <a:p>
            <a:r>
              <a:rPr lang="cs-CZ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Vyhláška č. 79/2013 Sb., o </a:t>
            </a:r>
            <a:r>
              <a:rPr lang="cs-CZ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pracovnělékařských</a:t>
            </a:r>
            <a:r>
              <a:rPr lang="cs-CZ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službách a o některých druzích posudkové péče</a:t>
            </a:r>
          </a:p>
          <a:p>
            <a:pPr marL="109728" indent="0">
              <a:buNone/>
            </a:pPr>
            <a:endParaRPr lang="cs-CZ" sz="9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r>
              <a:rPr lang="cs-CZ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Zaměstnavatel má povinnost zajišťovat pro své zaměstnance </a:t>
            </a:r>
            <a:r>
              <a:rPr lang="cs-CZ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pracovnělékařské</a:t>
            </a:r>
            <a:r>
              <a:rPr lang="cs-CZ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služby (PLS)</a:t>
            </a:r>
          </a:p>
          <a:p>
            <a:pPr marL="0" indent="0">
              <a:buNone/>
            </a:pPr>
            <a:endParaRPr lang="cs-CZ" sz="24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r>
              <a:rPr lang="cs-CZ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Písemná smlouva o poskytování PLS</a:t>
            </a:r>
          </a:p>
          <a:p>
            <a:pPr marL="109728" indent="0">
              <a:buNone/>
            </a:pPr>
            <a:endParaRPr lang="cs-CZ" sz="10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3105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flipV="1">
            <a:off x="9144000" y="-243408"/>
            <a:ext cx="1054968" cy="243408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332656"/>
            <a:ext cx="8291264" cy="579350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OBSAH:</a:t>
            </a:r>
          </a:p>
          <a:p>
            <a:pPr marL="109728" indent="0">
              <a:buNone/>
            </a:pPr>
            <a:r>
              <a:rPr lang="cs-CZ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   - hodnocení zdravotního stavu zaměstnanců nebo osob</a:t>
            </a:r>
          </a:p>
          <a:p>
            <a:pPr marL="109728" indent="0">
              <a:buNone/>
            </a:pPr>
            <a:r>
              <a:rPr lang="cs-CZ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     ucházejících se o zaměstnání</a:t>
            </a:r>
          </a:p>
          <a:p>
            <a:pPr marL="109728" indent="0">
              <a:buNone/>
            </a:pPr>
            <a:r>
              <a:rPr lang="cs-CZ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   - poradenství</a:t>
            </a:r>
          </a:p>
          <a:p>
            <a:pPr marL="109728" indent="0">
              <a:buNone/>
            </a:pPr>
            <a:r>
              <a:rPr lang="cs-CZ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   </a:t>
            </a:r>
            <a:r>
              <a:rPr lang="cs-CZ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 </a:t>
            </a:r>
            <a:r>
              <a:rPr lang="cs-CZ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pravidelný dohled</a:t>
            </a:r>
          </a:p>
          <a:p>
            <a:pPr marL="0" indent="0">
              <a:buNone/>
            </a:pPr>
            <a:endParaRPr lang="cs-CZ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109728" indent="0">
              <a:buNone/>
            </a:pPr>
            <a:r>
              <a:rPr lang="cs-CZ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PLS hradí zaměstnavatel</a:t>
            </a:r>
          </a:p>
          <a:p>
            <a:pPr marL="109728" indent="0">
              <a:buNone/>
            </a:pPr>
            <a:r>
              <a:rPr lang="cs-CZ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Náklady spojené s poskytování PLS nejsou hrazeny ze zdravotního pojištění</a:t>
            </a:r>
          </a:p>
          <a:p>
            <a:pPr marL="109728" indent="0">
              <a:buNone/>
            </a:pPr>
            <a:r>
              <a:rPr lang="cs-CZ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Samostatná úprava platí pro vstupní lékařskou prohlídku - § 59 zák. č. 373/2011 Sb.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355007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2593</TotalTime>
  <Words>2064</Words>
  <Application>Microsoft Office PowerPoint</Application>
  <PresentationFormat>Předvádění na obrazovce (4:3)</PresentationFormat>
  <Paragraphs>379</Paragraphs>
  <Slides>40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40</vt:i4>
      </vt:variant>
    </vt:vector>
  </HeadingPairs>
  <TitlesOfParts>
    <vt:vector size="45" baseType="lpstr">
      <vt:lpstr>Arial</vt:lpstr>
      <vt:lpstr>Calibri</vt:lpstr>
      <vt:lpstr>Symbol</vt:lpstr>
      <vt:lpstr>Times New Roman</vt:lpstr>
      <vt:lpstr>Motiv systému Office</vt:lpstr>
      <vt:lpstr>Zákoník práce a jeho specifika ve školství</vt:lpstr>
      <vt:lpstr>Základní právní předpisy    </vt:lpstr>
      <vt:lpstr>Prováděcí předpisy</vt:lpstr>
      <vt:lpstr>Účastníci pracovněprávních vztahů</vt:lpstr>
      <vt:lpstr>Prezentace aplikace PowerPoint</vt:lpstr>
      <vt:lpstr>Prezentace aplikace PowerPoint</vt:lpstr>
      <vt:lpstr>způsobilost k právním úkonům    svéprávnost  je způsobilost právně jednat, například uzavírat jakékoli smlouvy.   způsobilost k právům a povinnostem  právní osobnost       schopnost vystupovat jako subjekt,  tedy schopnost být nositelem i vykonavatelem práv a povinností.  Právní osobnost u fyzických osob vzniká narozením a zaniká smrtí </vt:lpstr>
      <vt:lpstr>Pracovnělékařské služby  </vt:lpstr>
      <vt:lpstr>Prezentace aplikace PowerPoint</vt:lpstr>
      <vt:lpstr>Pracovnělékařské prohlídky  </vt:lpstr>
      <vt:lpstr>Vstupní lékařské prohlídky</vt:lpstr>
      <vt:lpstr>Kdo provádí vstupní lékařskou prohlídku</vt:lpstr>
      <vt:lpstr>Periodické prohlídky § 11 vyhlášky</vt:lpstr>
      <vt:lpstr>Jmenování</vt:lpstr>
      <vt:lpstr>Jmenování ředitele škol</vt:lpstr>
      <vt:lpstr>Odvolání vedoucího zaměstnance</vt:lpstr>
      <vt:lpstr>PRACOVNÍ SMLOUVA</vt:lpstr>
      <vt:lpstr>§ 39 pracovní poměr na dobu určitou</vt:lpstr>
      <vt:lpstr>Prezentace aplikace PowerPoint</vt:lpstr>
      <vt:lpstr>§ 23a Pracovní poměr na dobu určitou pedagogického pracovníka </vt:lpstr>
      <vt:lpstr>Prezentace aplikace PowerPoint</vt:lpstr>
      <vt:lpstr>Prezentace aplikace PowerPoint</vt:lpstr>
      <vt:lpstr>Zkušební doba - § 35</vt:lpstr>
      <vt:lpstr>Skončení pracovního poměru</vt:lpstr>
      <vt:lpstr>Výpověď § 50 – 54 zákoníku práce</vt:lpstr>
      <vt:lpstr> § 52 výpověď daná zaměstnavatelem </vt:lpstr>
      <vt:lpstr>Prezentace aplikace PowerPoint</vt:lpstr>
      <vt:lpstr>Prezentace aplikace PowerPoint</vt:lpstr>
      <vt:lpstr>Prezentace aplikace PowerPoint</vt:lpstr>
      <vt:lpstr>Odstupné – 67 </vt:lpstr>
      <vt:lpstr>Dohody o pracích konaných mimo pracovní poměr</vt:lpstr>
      <vt:lpstr>Prezentace aplikace PowerPoint</vt:lpstr>
      <vt:lpstr>Dohoda o provedení práce - § 75</vt:lpstr>
      <vt:lpstr>Dohoda o pracovní činnosti - § 76</vt:lpstr>
      <vt:lpstr>Prezentace aplikace PowerPoint</vt:lpstr>
      <vt:lpstr>Rozvržení pracovní doby</vt:lpstr>
      <vt:lpstr>Pedagogický pracovník základní školy: pracovní úvazek 0,5  přímá pedagogická činnost PČ) na: 11 hodin práce související (NČ): 9 hodin</vt:lpstr>
      <vt:lpstr>Zaměstnavatel je povinen</vt:lpstr>
      <vt:lpstr>Dovolená</vt:lpstr>
      <vt:lpstr>Prezentace aplikace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Pracovnělékařské služby a vybrané otázky zákoníku práce</dc:title>
  <dc:creator>Dana</dc:creator>
  <cp:lastModifiedBy>MAS Vyhlídky</cp:lastModifiedBy>
  <cp:revision>120</cp:revision>
  <dcterms:created xsi:type="dcterms:W3CDTF">2013-04-28T07:25:21Z</dcterms:created>
  <dcterms:modified xsi:type="dcterms:W3CDTF">2017-04-25T09:03:19Z</dcterms:modified>
</cp:coreProperties>
</file>