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303" r:id="rId4"/>
    <p:sldId id="258" r:id="rId5"/>
    <p:sldId id="285" r:id="rId6"/>
    <p:sldId id="286" r:id="rId7"/>
    <p:sldId id="287" r:id="rId8"/>
    <p:sldId id="292" r:id="rId9"/>
    <p:sldId id="271" r:id="rId10"/>
    <p:sldId id="304" r:id="rId11"/>
    <p:sldId id="305" r:id="rId12"/>
    <p:sldId id="306" r:id="rId13"/>
    <p:sldId id="307" r:id="rId14"/>
    <p:sldId id="308" r:id="rId15"/>
    <p:sldId id="309" r:id="rId16"/>
    <p:sldId id="310" r:id="rId17"/>
    <p:sldId id="312" r:id="rId18"/>
    <p:sldId id="313" r:id="rId19"/>
    <p:sldId id="311" r:id="rId20"/>
    <p:sldId id="265" r:id="rId21"/>
    <p:sldId id="28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98" r:id="rId30"/>
    <p:sldId id="300" r:id="rId31"/>
    <p:sldId id="299" r:id="rId32"/>
    <p:sldId id="293" r:id="rId33"/>
    <p:sldId id="301" r:id="rId34"/>
    <p:sldId id="302" r:id="rId35"/>
    <p:sldId id="294" r:id="rId36"/>
    <p:sldId id="282" r:id="rId37"/>
    <p:sldId id="284" r:id="rId38"/>
    <p:sldId id="283" r:id="rId39"/>
    <p:sldId id="314" r:id="rId4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4/7/2026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4/7/2026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4/7/2026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4/7/2026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4/7/2026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4/7/2026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4/7/2026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4/7/2026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4/7/2026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4/7/2026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4/7/2026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4/7/2026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4/7/2026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4/7/2026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4/7/2026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zif.cz/cs/szp23-info" TargetMode="External"/><Relationship Id="rId2" Type="http://schemas.openxmlformats.org/officeDocument/2006/relationships/hyperlink" Target="http://www.eagri.cz/spszp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yhlidky.eu/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mailto:cermakova@vyhlidky.cz" TargetMode="External"/><Relationship Id="rId2" Type="http://schemas.openxmlformats.org/officeDocument/2006/relationships/hyperlink" Target="http://www.vyhlidky.eu/V&#221;ZVY/SZP/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Zemědělská politika</a:t>
            </a:r>
            <a:br>
              <a:rPr lang="cs-CZ" dirty="0" smtClean="0"/>
            </a:br>
            <a:r>
              <a:rPr lang="cs-CZ" dirty="0" smtClean="0"/>
              <a:t>5. Výzva MAS </a:t>
            </a:r>
            <a:r>
              <a:rPr lang="cs-CZ" dirty="0" err="1"/>
              <a:t>V</a:t>
            </a:r>
            <a:r>
              <a:rPr lang="cs-CZ" dirty="0" err="1" smtClean="0"/>
              <a:t>yhlídky,z.s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Seminář pro žadatele    13.4.2026       15.4.2026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160772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Fiche</a:t>
            </a:r>
            <a:r>
              <a:rPr lang="cs-CZ" dirty="0" smtClean="0"/>
              <a:t> 5 Základní služby a obnova obcí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r>
              <a:rPr lang="cs-CZ" dirty="0" smtClean="0"/>
              <a:t>Aktivita a) Kulturní spolková a společenská zařízení vč. komunitních </a:t>
            </a:r>
            <a:r>
              <a:rPr lang="cs-CZ" dirty="0" err="1" smtClean="0"/>
              <a:t>centzer</a:t>
            </a:r>
            <a:r>
              <a:rPr lang="cs-CZ" dirty="0" smtClean="0"/>
              <a:t>, center vzdělávání a knihoven</a:t>
            </a:r>
          </a:p>
          <a:p>
            <a:r>
              <a:rPr lang="cs-CZ" b="1" dirty="0" smtClean="0"/>
              <a:t>ŽADATEL: </a:t>
            </a:r>
            <a:r>
              <a:rPr lang="cs-CZ" dirty="0" smtClean="0"/>
              <a:t>obce</a:t>
            </a:r>
            <a:r>
              <a:rPr lang="cs-CZ" b="1" dirty="0" smtClean="0"/>
              <a:t>, </a:t>
            </a:r>
            <a:r>
              <a:rPr lang="cs-CZ" dirty="0" smtClean="0"/>
              <a:t>svazky obcí, jejich příspěvkové organizace, nestátní neziskové organizace</a:t>
            </a:r>
            <a:endParaRPr lang="cs-CZ" dirty="0"/>
          </a:p>
          <a:p>
            <a:pPr>
              <a:buFont typeface="Courier New" panose="02070309020205020404" pitchFamily="49" charset="0"/>
              <a:buChar char="o"/>
            </a:pPr>
            <a:r>
              <a:rPr lang="cs-CZ" dirty="0" smtClean="0"/>
              <a:t> </a:t>
            </a:r>
            <a:r>
              <a:rPr lang="cs-CZ" b="1" dirty="0" smtClean="0"/>
              <a:t>Na </a:t>
            </a:r>
            <a:r>
              <a:rPr lang="cs-CZ" b="1" dirty="0"/>
              <a:t>co je možné žádat</a:t>
            </a:r>
            <a:r>
              <a:rPr lang="cs-CZ" dirty="0"/>
              <a:t>:</a:t>
            </a:r>
          </a:p>
          <a:p>
            <a:pPr marL="0" indent="0">
              <a:buNone/>
            </a:pPr>
            <a:r>
              <a:rPr lang="cs-CZ" dirty="0"/>
              <a:t>Investice do staveb, strojů a technologií a dalšího vybavení pro vyjmenované zařízení vč. příslušného zázemí ( umývárny, toalety, sklady, kuchyňky, technické místnosti</a:t>
            </a:r>
          </a:p>
          <a:p>
            <a:pPr marL="0" indent="0">
              <a:buNone/>
            </a:pPr>
            <a:r>
              <a:rPr lang="cs-CZ" dirty="0"/>
              <a:t>Je možné pořídit i mobilní zařízení pro kulturní či spolkové akce pro veřejnost.</a:t>
            </a:r>
          </a:p>
          <a:p>
            <a:pPr marL="0" indent="0">
              <a:buNone/>
            </a:pPr>
            <a:r>
              <a:rPr lang="cs-CZ" dirty="0"/>
              <a:t>V pravidlech uvedena definice </a:t>
            </a:r>
            <a:r>
              <a:rPr lang="cs-CZ" b="1" dirty="0"/>
              <a:t>komunitního centra </a:t>
            </a:r>
            <a:r>
              <a:rPr lang="cs-CZ" dirty="0"/>
              <a:t>a </a:t>
            </a:r>
            <a:r>
              <a:rPr lang="cs-CZ" b="1" dirty="0"/>
              <a:t>vzdělávacího </a:t>
            </a:r>
            <a:r>
              <a:rPr lang="cs-CZ" b="1" dirty="0" smtClean="0"/>
              <a:t>zařízení</a:t>
            </a:r>
          </a:p>
          <a:p>
            <a:pPr marL="0" indent="0" algn="ctr">
              <a:buNone/>
            </a:pPr>
            <a:r>
              <a:rPr lang="cs-CZ" b="1" dirty="0" smtClean="0">
                <a:solidFill>
                  <a:srgbClr val="FF0000"/>
                </a:solidFill>
              </a:rPr>
              <a:t>Nově musí projekt splňovat přidanou hodnotu projektu</a:t>
            </a: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155491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Přidaná hodnota projektu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18712" y="1879134"/>
            <a:ext cx="10554574" cy="497886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2000" b="1" dirty="0" smtClean="0"/>
              <a:t>Projekt </a:t>
            </a:r>
            <a:r>
              <a:rPr lang="cs-CZ" sz="2000" b="1" dirty="0"/>
              <a:t>má přidanou hodnotu, pokud přináší pro území MAS efekty, které by nepřinesl, pokud by byl </a:t>
            </a:r>
            <a:r>
              <a:rPr lang="cs-CZ" sz="2000" b="1" dirty="0" smtClean="0"/>
              <a:t>realizován </a:t>
            </a:r>
            <a:r>
              <a:rPr lang="cs-CZ" sz="2000" b="1" dirty="0"/>
              <a:t>z jiných zdrojů. Může se např. jednat o : </a:t>
            </a:r>
            <a:r>
              <a:rPr lang="cs-CZ" sz="2000" b="1" dirty="0" smtClean="0"/>
              <a:t>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cs-CZ" sz="2000" b="1" dirty="0" smtClean="0"/>
              <a:t>Spolupráce žadatele a školy, obcí či NNO (prezentace pro výuku, zájmovou   činnost)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cs-CZ" sz="2000" b="1" dirty="0"/>
              <a:t>Z</a:t>
            </a:r>
            <a:r>
              <a:rPr lang="cs-CZ" sz="2000" b="1" dirty="0" smtClean="0"/>
              <a:t>lepšení </a:t>
            </a:r>
            <a:r>
              <a:rPr lang="cs-CZ" sz="2000" b="1" dirty="0"/>
              <a:t>sociálního kapitálu – žadatel je ochoten sdílet zkušenosti s přípravou a realizací projektu, zapojuje se do dalších aktivit MAS, šíří společnou vizi o území </a:t>
            </a:r>
            <a:r>
              <a:rPr lang="cs-CZ" sz="2000" b="1" dirty="0" smtClean="0"/>
              <a:t>MAS. </a:t>
            </a:r>
            <a:endParaRPr lang="cs-CZ" sz="2000" b="1" dirty="0"/>
          </a:p>
          <a:p>
            <a:pPr algn="just">
              <a:buFont typeface="Wingdings" panose="05000000000000000000" pitchFamily="2" charset="2"/>
              <a:buChar char="§"/>
            </a:pPr>
            <a:r>
              <a:rPr lang="cs-CZ" sz="2000" b="1" dirty="0" err="1" smtClean="0"/>
              <a:t>Prvožadatel</a:t>
            </a:r>
            <a:endParaRPr lang="cs-CZ" sz="2000" b="1" dirty="0" smtClean="0"/>
          </a:p>
          <a:p>
            <a:pPr algn="just">
              <a:buFont typeface="Wingdings" panose="05000000000000000000" pitchFamily="2" charset="2"/>
              <a:buChar char="§"/>
            </a:pPr>
            <a:r>
              <a:rPr lang="cs-CZ" sz="2000" b="1" dirty="0" smtClean="0"/>
              <a:t>Dny otevřených dveří, návštěvnické dny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cs-CZ" sz="2000" b="1" dirty="0" smtClean="0"/>
              <a:t>Inovativní </a:t>
            </a:r>
            <a:r>
              <a:rPr lang="cs-CZ" sz="2000" b="1" dirty="0"/>
              <a:t>projekty, které přináší nová řešení v místním </a:t>
            </a:r>
            <a:r>
              <a:rPr lang="cs-CZ" sz="2000" b="1" dirty="0" smtClean="0"/>
              <a:t>kontextu</a:t>
            </a:r>
          </a:p>
          <a:p>
            <a:pPr marL="0" indent="0" algn="ctr">
              <a:buNone/>
            </a:pPr>
            <a:r>
              <a:rPr lang="cs-CZ" sz="2000" b="1" dirty="0" smtClean="0">
                <a:solidFill>
                  <a:srgbClr val="FF0000"/>
                </a:solidFill>
              </a:rPr>
              <a:t>Bude kontrolováno – neplnění ukončení administrace projektu</a:t>
            </a:r>
          </a:p>
          <a:p>
            <a:pPr marL="0" indent="0" algn="ctr">
              <a:buNone/>
            </a:pPr>
            <a:r>
              <a:rPr lang="cs-CZ" sz="2000" b="1" dirty="0" smtClean="0"/>
              <a:t> </a:t>
            </a: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28772404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Hodnocení – přidělení bodů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Žadatel navrhne bodové hodnocení v </a:t>
            </a:r>
            <a:r>
              <a:rPr lang="cs-CZ" b="1" dirty="0" err="1" smtClean="0"/>
              <a:t>ŽoD</a:t>
            </a:r>
            <a:r>
              <a:rPr lang="cs-CZ" b="1" dirty="0" smtClean="0"/>
              <a:t>. To je pro hodnotitele orientační, přidělují body na základě dostupných informací.</a:t>
            </a:r>
          </a:p>
          <a:p>
            <a:r>
              <a:rPr lang="cs-CZ" b="1" dirty="0" smtClean="0"/>
              <a:t>Žadatel nemůže bodové hodnoty sám měnit. Závazné jsou ve stavu, kdy byla podána žádost o dotaci.</a:t>
            </a:r>
          </a:p>
          <a:p>
            <a:r>
              <a:rPr lang="cs-CZ" b="1" dirty="0" smtClean="0"/>
              <a:t>Při rovném počtu bodů je postupováno dle pravidel uvedených ve „Způsobu výběru projektů“</a:t>
            </a:r>
          </a:p>
          <a:p>
            <a:r>
              <a:rPr lang="cs-CZ" b="1" dirty="0" smtClean="0"/>
              <a:t>Minimálně 70   bodů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658762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Fiche</a:t>
            </a:r>
            <a:r>
              <a:rPr lang="cs-CZ" dirty="0" smtClean="0"/>
              <a:t> 6 Neproduktivní infrastruktura v krajině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r>
              <a:rPr lang="cs-CZ" dirty="0" smtClean="0"/>
              <a:t>Aktivita a) Neproduktivní infrastruktura v krajině</a:t>
            </a:r>
          </a:p>
          <a:p>
            <a:r>
              <a:rPr lang="cs-CZ" dirty="0" smtClean="0"/>
              <a:t>Aktivita d) Stezky v lese i mimo les</a:t>
            </a:r>
          </a:p>
          <a:p>
            <a:r>
              <a:rPr lang="cs-CZ" dirty="0" smtClean="0"/>
              <a:t>Aktivita e) Drobné památky v krajině</a:t>
            </a:r>
          </a:p>
          <a:p>
            <a:r>
              <a:rPr lang="cs-CZ" b="1" dirty="0"/>
              <a:t>ŽADATEL: </a:t>
            </a:r>
            <a:r>
              <a:rPr lang="cs-CZ" dirty="0"/>
              <a:t>obce</a:t>
            </a:r>
            <a:r>
              <a:rPr lang="cs-CZ" b="1" dirty="0"/>
              <a:t>, </a:t>
            </a:r>
            <a:r>
              <a:rPr lang="cs-CZ" dirty="0"/>
              <a:t>svazky obcí, jejich příspěvkové organizace, nestátní neziskové organizace</a:t>
            </a:r>
          </a:p>
          <a:p>
            <a:pPr marL="0" indent="0" algn="ctr">
              <a:buNone/>
            </a:pPr>
            <a:r>
              <a:rPr lang="cs-CZ" b="1" dirty="0" smtClean="0">
                <a:solidFill>
                  <a:schemeClr val="accent5"/>
                </a:solidFill>
              </a:rPr>
              <a:t>Projekt lze realizovat pouze v nezastavěném území obce</a:t>
            </a:r>
          </a:p>
          <a:p>
            <a:pPr marL="0" indent="0" algn="ctr">
              <a:buNone/>
            </a:pPr>
            <a:r>
              <a:rPr lang="cs-CZ" b="1" dirty="0" smtClean="0">
                <a:solidFill>
                  <a:srgbClr val="FF0000"/>
                </a:solidFill>
              </a:rPr>
              <a:t>Nově musí projekt splňovat přidanou hodnotu projektu</a:t>
            </a: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764728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Fiche</a:t>
            </a:r>
            <a:r>
              <a:rPr lang="cs-CZ" dirty="0" smtClean="0"/>
              <a:t> 6 a) Neproduktivní infrastruktura v krajině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pPr marL="0" indent="0">
              <a:buNone/>
            </a:pPr>
            <a:r>
              <a:rPr lang="cs-CZ" b="1" dirty="0" smtClean="0"/>
              <a:t>Na co je možné žádat:</a:t>
            </a:r>
          </a:p>
          <a:p>
            <a:pPr marL="0" indent="0">
              <a:buNone/>
            </a:pPr>
            <a:r>
              <a:rPr lang="cs-CZ" dirty="0" smtClean="0"/>
              <a:t>Investice do opatření v krajině k posílení rekreační funkce, usměrňování návštěvnosti či zajištění bezpečnosti návštěvníků (odpočinková stanoviště, přístřešky, značení významných přírodních prvků, výstavba herních a naučných prvků, fitness prvků, zařízení k ukládání odpadků)</a:t>
            </a:r>
          </a:p>
          <a:p>
            <a:pPr marL="0" indent="0" algn="ctr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cs-CZ" b="1" dirty="0" smtClean="0">
                <a:solidFill>
                  <a:srgbClr val="FF0000"/>
                </a:solidFill>
              </a:rPr>
              <a:t>Nově musí projekt splňovat přidanou hodnotu projektu</a:t>
            </a: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453451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Fiche</a:t>
            </a:r>
            <a:r>
              <a:rPr lang="cs-CZ" dirty="0" smtClean="0"/>
              <a:t> 6 d) Stezky v lese i mimo les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cs-CZ" b="1" dirty="0" smtClean="0"/>
              <a:t>Na co je možné žádat: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 smtClean="0"/>
              <a:t>Značení, výstavba a rekonstrukce stezek pro turisty do šíře 2metrů</a:t>
            </a:r>
          </a:p>
          <a:p>
            <a:pPr marL="0" indent="0">
              <a:buNone/>
            </a:pPr>
            <a:r>
              <a:rPr lang="cs-CZ" dirty="0" smtClean="0"/>
              <a:t>Jedná se o výstavbu/rekonstrukci a rozšířeních pěších stezek </a:t>
            </a:r>
            <a:r>
              <a:rPr lang="cs-CZ" dirty="0" err="1" smtClean="0"/>
              <a:t>stezek</a:t>
            </a:r>
            <a:r>
              <a:rPr lang="cs-CZ" dirty="0" smtClean="0"/>
              <a:t> vč. </a:t>
            </a:r>
            <a:r>
              <a:rPr lang="cs-CZ" dirty="0" err="1" smtClean="0"/>
              <a:t>ferrat</a:t>
            </a:r>
            <a:r>
              <a:rPr lang="cs-CZ" dirty="0" smtClean="0"/>
              <a:t>, lyžařských stezek, </a:t>
            </a:r>
            <a:r>
              <a:rPr lang="cs-CZ" dirty="0" err="1" smtClean="0"/>
              <a:t>hippostezekči</a:t>
            </a:r>
            <a:r>
              <a:rPr lang="cs-CZ" dirty="0" smtClean="0"/>
              <a:t> jiných tematických či naučných stezek. Součástí jsou i směrové a informační tabule či interaktivní prvky. </a:t>
            </a:r>
          </a:p>
          <a:p>
            <a:pPr marL="0" indent="0">
              <a:buNone/>
            </a:pPr>
            <a:r>
              <a:rPr lang="cs-CZ" dirty="0" smtClean="0"/>
              <a:t>V rámci stezek lze zřizovat odpočinková stanoviště, přístřešky,  úvaziště pro koně , herní či fitness prvky</a:t>
            </a:r>
          </a:p>
          <a:p>
            <a:pPr marL="0" indent="0">
              <a:buNone/>
            </a:pPr>
            <a:r>
              <a:rPr lang="cs-CZ" dirty="0" smtClean="0"/>
              <a:t>V případě značení cest a stezek je nutné doložit  souhlas vlastníků</a:t>
            </a:r>
          </a:p>
          <a:p>
            <a:pPr marL="0" indent="0">
              <a:buNone/>
            </a:pPr>
            <a:r>
              <a:rPr lang="cs-CZ" b="1" dirty="0" smtClean="0"/>
              <a:t>Nelze žádat :</a:t>
            </a:r>
          </a:p>
          <a:p>
            <a:pPr marL="0" indent="0">
              <a:buNone/>
            </a:pPr>
            <a:r>
              <a:rPr lang="cs-CZ" dirty="0"/>
              <a:t>n</a:t>
            </a:r>
            <a:r>
              <a:rPr lang="cs-CZ" dirty="0" smtClean="0"/>
              <a:t>a výstavbu či </a:t>
            </a:r>
            <a:r>
              <a:rPr lang="cs-CZ" dirty="0" err="1" smtClean="0"/>
              <a:t>rekontrukci</a:t>
            </a:r>
            <a:r>
              <a:rPr lang="cs-CZ" dirty="0" smtClean="0"/>
              <a:t> cyklostezky (lze povolit pouze značení </a:t>
            </a:r>
            <a:r>
              <a:rPr lang="cs-CZ" dirty="0" err="1" smtClean="0"/>
              <a:t>cyklostrasy</a:t>
            </a:r>
            <a:r>
              <a:rPr lang="cs-CZ" dirty="0" smtClean="0"/>
              <a:t>/cyklostezky)</a:t>
            </a:r>
          </a:p>
          <a:p>
            <a:pPr marL="0" indent="0" algn="ctr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cs-CZ" b="1" dirty="0" smtClean="0">
                <a:solidFill>
                  <a:srgbClr val="FF0000"/>
                </a:solidFill>
              </a:rPr>
              <a:t>Nově musí projekt splňovat přidanou hodnotu projektu</a:t>
            </a: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35903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Fiche</a:t>
            </a:r>
            <a:r>
              <a:rPr lang="cs-CZ" dirty="0" smtClean="0"/>
              <a:t> 6 e)Drobné památky v krajině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 smtClean="0"/>
              <a:t>Na co je možné žádat:</a:t>
            </a:r>
          </a:p>
          <a:p>
            <a:pPr marL="0" indent="0">
              <a:buNone/>
            </a:pPr>
            <a:r>
              <a:rPr lang="cs-CZ" dirty="0" smtClean="0"/>
              <a:t>Rekonstrukce a opravy včetně restaurování drobných památek místního významu</a:t>
            </a:r>
          </a:p>
          <a:p>
            <a:pPr marL="0" indent="0">
              <a:buNone/>
            </a:pPr>
            <a:r>
              <a:rPr lang="cs-CZ" b="1" dirty="0" smtClean="0"/>
              <a:t>Drobnými </a:t>
            </a:r>
            <a:r>
              <a:rPr lang="cs-CZ" dirty="0" smtClean="0"/>
              <a:t>památkami  jsou např. smírčí kříže, </a:t>
            </a:r>
            <a:r>
              <a:rPr lang="cs-CZ" dirty="0" err="1" smtClean="0"/>
              <a:t>křížeky</a:t>
            </a:r>
            <a:r>
              <a:rPr lang="cs-CZ" dirty="0" smtClean="0"/>
              <a:t>, pomníky padlým, historické pamětní desky, význačné náhrobky či hrobky, morové sloupy, Boží muka, milníky, kapličky, zvoničky, kašny, sochy a sousoší, </a:t>
            </a:r>
            <a:r>
              <a:rPr lang="cs-CZ" dirty="0" err="1" smtClean="0"/>
              <a:t>platiky</a:t>
            </a:r>
            <a:r>
              <a:rPr lang="cs-CZ" dirty="0" smtClean="0"/>
              <a:t>, skalní reliéfy či pamětní nápisy a jiné veřejně přístupné drobné památky.</a:t>
            </a:r>
          </a:p>
          <a:p>
            <a:pPr marL="0" indent="0">
              <a:buNone/>
            </a:pPr>
            <a:r>
              <a:rPr lang="cs-CZ" b="1" dirty="0" smtClean="0"/>
              <a:t>Objekty, na které se vztahuje památková ochrana  musí mít vydané souhlasné stanovisko příslušného orgánu památkové péče.</a:t>
            </a:r>
            <a:endParaRPr lang="cs-CZ" b="1" dirty="0"/>
          </a:p>
          <a:p>
            <a:pPr marL="0" indent="0" algn="ctr">
              <a:buNone/>
            </a:pPr>
            <a:r>
              <a:rPr lang="cs-CZ" b="1" dirty="0" smtClean="0">
                <a:solidFill>
                  <a:srgbClr val="FF0000"/>
                </a:solidFill>
              </a:rPr>
              <a:t>Nově musí projekt splňovat přidanou hodnotu projektu</a:t>
            </a: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040490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Přidaná hodnota projektu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18712" y="1879134"/>
            <a:ext cx="10554574" cy="497886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2000" b="1" dirty="0" smtClean="0"/>
              <a:t>Projekt </a:t>
            </a:r>
            <a:r>
              <a:rPr lang="cs-CZ" sz="2000" b="1" dirty="0"/>
              <a:t>má přidanou hodnotu, pokud přináší pro území MAS efekty, které by nepřinesl, pokud by byl </a:t>
            </a:r>
            <a:r>
              <a:rPr lang="cs-CZ" sz="2000" b="1" dirty="0" smtClean="0"/>
              <a:t>realizován </a:t>
            </a:r>
            <a:r>
              <a:rPr lang="cs-CZ" sz="2000" b="1" dirty="0"/>
              <a:t>z jiných zdrojů. Může se např. jednat o : </a:t>
            </a:r>
            <a:r>
              <a:rPr lang="cs-CZ" sz="2000" b="1" dirty="0" smtClean="0"/>
              <a:t>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cs-CZ" sz="2000" b="1" dirty="0" smtClean="0"/>
              <a:t>Spolupráce žadatele a školy, obcí či NNO (prezentace pro výuku, zájmovou   činnost)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cs-CZ" sz="2000" b="1" dirty="0"/>
              <a:t>Z</a:t>
            </a:r>
            <a:r>
              <a:rPr lang="cs-CZ" sz="2000" b="1" dirty="0" smtClean="0"/>
              <a:t>lepšení </a:t>
            </a:r>
            <a:r>
              <a:rPr lang="cs-CZ" sz="2000" b="1" dirty="0"/>
              <a:t>sociálního kapitálu – žadatel je ochoten sdílet zkušenosti s přípravou a realizací projektu, zapojuje se do dalších aktivit MAS, šíří společnou vizi o území </a:t>
            </a:r>
            <a:r>
              <a:rPr lang="cs-CZ" sz="2000" b="1" dirty="0" smtClean="0"/>
              <a:t>MAS. </a:t>
            </a:r>
            <a:endParaRPr lang="cs-CZ" sz="2000" b="1" dirty="0"/>
          </a:p>
          <a:p>
            <a:pPr algn="just">
              <a:buFont typeface="Wingdings" panose="05000000000000000000" pitchFamily="2" charset="2"/>
              <a:buChar char="§"/>
            </a:pPr>
            <a:r>
              <a:rPr lang="cs-CZ" sz="2000" b="1" dirty="0" err="1" smtClean="0"/>
              <a:t>Prvožadatel</a:t>
            </a:r>
            <a:endParaRPr lang="cs-CZ" sz="2000" b="1" dirty="0" smtClean="0"/>
          </a:p>
          <a:p>
            <a:pPr algn="just">
              <a:buFont typeface="Wingdings" panose="05000000000000000000" pitchFamily="2" charset="2"/>
              <a:buChar char="§"/>
            </a:pPr>
            <a:r>
              <a:rPr lang="cs-CZ" sz="2000" b="1" dirty="0" smtClean="0"/>
              <a:t>Dny otevřených dveří, návštěvnické dny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cs-CZ" sz="2000" b="1" dirty="0" smtClean="0"/>
              <a:t>Inovativní </a:t>
            </a:r>
            <a:r>
              <a:rPr lang="cs-CZ" sz="2000" b="1" dirty="0"/>
              <a:t>projekty, které přináší nová řešení v místním </a:t>
            </a:r>
            <a:r>
              <a:rPr lang="cs-CZ" sz="2000" b="1" dirty="0" smtClean="0"/>
              <a:t>kontextu</a:t>
            </a:r>
          </a:p>
          <a:p>
            <a:pPr marL="0" indent="0" algn="ctr">
              <a:buNone/>
            </a:pPr>
            <a:r>
              <a:rPr lang="cs-CZ" sz="2000" b="1" dirty="0" smtClean="0">
                <a:solidFill>
                  <a:srgbClr val="FF0000"/>
                </a:solidFill>
              </a:rPr>
              <a:t>Bude kontrolováno – neplnění ukončení administrace projektu</a:t>
            </a:r>
          </a:p>
          <a:p>
            <a:pPr marL="0" indent="0" algn="ctr">
              <a:buNone/>
            </a:pPr>
            <a:r>
              <a:rPr lang="cs-CZ" sz="2000" b="1" dirty="0" smtClean="0"/>
              <a:t> </a:t>
            </a: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28168644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Hodnocení – přidělení bodů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Žadatel navrhne bodové hodnocení v </a:t>
            </a:r>
            <a:r>
              <a:rPr lang="cs-CZ" b="1" dirty="0" err="1" smtClean="0"/>
              <a:t>ŽoD</a:t>
            </a:r>
            <a:r>
              <a:rPr lang="cs-CZ" b="1" dirty="0" smtClean="0"/>
              <a:t>. To je pro hodnotitele orientační, přidělují body na základě dostupných informací.</a:t>
            </a:r>
          </a:p>
          <a:p>
            <a:r>
              <a:rPr lang="cs-CZ" b="1" dirty="0" smtClean="0"/>
              <a:t>Žadatel nemůže bodové hodnoty sám měnit. Závazné jsou ve stavu, kdy byla podána žádost o dotaci.</a:t>
            </a:r>
          </a:p>
          <a:p>
            <a:r>
              <a:rPr lang="cs-CZ" b="1" dirty="0" smtClean="0"/>
              <a:t>Při rovném počtu bodů je postupováno dle pravidel uvedených ve „Způsobu výběru projektů“</a:t>
            </a:r>
          </a:p>
          <a:p>
            <a:r>
              <a:rPr lang="cs-CZ" b="1" dirty="0" smtClean="0"/>
              <a:t>Minimálně 70   bodů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150843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Požadované přílohy pro všechny </a:t>
            </a:r>
            <a:r>
              <a:rPr lang="cs-CZ" dirty="0" err="1" smtClean="0"/>
              <a:t>Fiche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endParaRPr lang="cs-CZ" dirty="0"/>
          </a:p>
          <a:p>
            <a:r>
              <a:rPr lang="cs-CZ" b="1" dirty="0" smtClean="0"/>
              <a:t>Stavební </a:t>
            </a:r>
            <a:r>
              <a:rPr lang="cs-CZ" b="1" dirty="0" smtClean="0"/>
              <a:t>výdaje - </a:t>
            </a:r>
            <a:r>
              <a:rPr lang="cs-CZ" dirty="0" smtClean="0"/>
              <a:t> fotodokumentace výchozího stavu před realizací projektu,  pokud projekt podléhá řízení SÚ, pak musí doložit ke dni podání  na RO SZIF pravomocné a platné stavební povolení + stavebním úřadem ověřená projektová dokumentace</a:t>
            </a:r>
          </a:p>
          <a:p>
            <a:r>
              <a:rPr lang="cs-CZ" dirty="0" smtClean="0"/>
              <a:t>Doporučuje se konzultovat před podáním projektu záměr se stavebním úřadem, případně sdělení, že pro realizaci projektu není třeba žádné stanovisko stavebního úřadu.</a:t>
            </a:r>
          </a:p>
          <a:p>
            <a:r>
              <a:rPr lang="cs-CZ" dirty="0" smtClean="0"/>
              <a:t>Pro potvrzení bodovacího kritéria </a:t>
            </a:r>
            <a:r>
              <a:rPr lang="cs-CZ" b="1" dirty="0" smtClean="0"/>
              <a:t>účast na semináři </a:t>
            </a:r>
            <a:r>
              <a:rPr lang="cs-CZ" dirty="0" smtClean="0"/>
              <a:t>prezenční listinu ze semináře, která bude zveřejněna na webových stránkách 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0429301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676937"/>
          </a:xfrm>
        </p:spPr>
        <p:txBody>
          <a:bodyPr/>
          <a:lstStyle/>
          <a:p>
            <a:r>
              <a:rPr lang="cs-CZ" dirty="0" smtClean="0"/>
              <a:t>Informace o výzvě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41952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 smtClean="0"/>
              <a:t>Výzva vyhlášena </a:t>
            </a:r>
            <a:r>
              <a:rPr lang="cs-CZ" b="1" dirty="0"/>
              <a:t>7</a:t>
            </a:r>
            <a:r>
              <a:rPr lang="cs-CZ" b="1" dirty="0" smtClean="0"/>
              <a:t>. </a:t>
            </a:r>
            <a:r>
              <a:rPr lang="cs-CZ" b="1" dirty="0"/>
              <a:t>4</a:t>
            </a:r>
            <a:r>
              <a:rPr lang="cs-CZ" b="1" dirty="0" smtClean="0"/>
              <a:t>. 2026</a:t>
            </a:r>
          </a:p>
          <a:p>
            <a:pPr marL="0" indent="0">
              <a:buNone/>
            </a:pPr>
            <a:r>
              <a:rPr lang="cs-CZ" b="1" dirty="0" smtClean="0"/>
              <a:t>Zahájení příjmu žádostí prostřednictvím Portálu farmáře 14. 4. 2026</a:t>
            </a:r>
          </a:p>
          <a:p>
            <a:pPr marL="0" indent="0">
              <a:buNone/>
            </a:pPr>
            <a:r>
              <a:rPr lang="cs-CZ" b="1" dirty="0" smtClean="0"/>
              <a:t>Ukončení příjmu žádostí do PF  15. </a:t>
            </a:r>
            <a:r>
              <a:rPr lang="cs-CZ" b="1" dirty="0"/>
              <a:t>5</a:t>
            </a:r>
            <a:r>
              <a:rPr lang="cs-CZ" b="1" dirty="0" smtClean="0"/>
              <a:t>. 2026</a:t>
            </a:r>
          </a:p>
          <a:p>
            <a:pPr marL="0" indent="0">
              <a:buNone/>
            </a:pPr>
            <a:r>
              <a:rPr lang="cs-CZ" b="1" dirty="0" smtClean="0"/>
              <a:t>Registrace projektů na SZIF 30. </a:t>
            </a:r>
            <a:r>
              <a:rPr lang="cs-CZ" b="1" dirty="0"/>
              <a:t>6</a:t>
            </a:r>
            <a:r>
              <a:rPr lang="cs-CZ" b="1" dirty="0" smtClean="0"/>
              <a:t>. 2026</a:t>
            </a:r>
          </a:p>
          <a:p>
            <a:pPr marL="0" indent="0">
              <a:buNone/>
            </a:pPr>
            <a:r>
              <a:rPr lang="cs-CZ" b="1" dirty="0" smtClean="0"/>
              <a:t>Alokace (dotace): </a:t>
            </a:r>
          </a:p>
          <a:p>
            <a:pPr marL="0" indent="0">
              <a:buNone/>
            </a:pPr>
            <a:r>
              <a:rPr lang="cs-CZ" b="1" dirty="0" smtClean="0"/>
              <a:t>F4) 4 458 990,- Podnikání malých a středních podniků aktivita d) dotace 50%</a:t>
            </a:r>
          </a:p>
          <a:p>
            <a:pPr marL="0" indent="0">
              <a:buNone/>
            </a:pPr>
            <a:r>
              <a:rPr lang="cs-CZ" b="1" dirty="0" smtClean="0"/>
              <a:t>F5) 1 229 716,- Základní služby a obnova obcí - aktivita a) dotace 70%</a:t>
            </a:r>
          </a:p>
          <a:p>
            <a:pPr marL="0" indent="0">
              <a:buNone/>
            </a:pPr>
            <a:r>
              <a:rPr lang="cs-CZ" b="1" dirty="0" smtClean="0"/>
              <a:t>F6)  6 000 000,- Rekreační funkce krajiny - aktivita a),d) a e)  dotace 80%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41165332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Postup pro podání žádosti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b="1" dirty="0" smtClean="0"/>
              <a:t>Podání v termínu stanoveném Výzvou prostřednictvím Portálu Farmáře vč. příloh.</a:t>
            </a:r>
          </a:p>
          <a:p>
            <a:r>
              <a:rPr lang="cs-CZ" sz="2000" b="1" dirty="0" smtClean="0"/>
              <a:t>Kontrola na MAS, výzva k doplnění do 5 </a:t>
            </a:r>
            <a:r>
              <a:rPr lang="cs-CZ" sz="2000" b="1" dirty="0" err="1" smtClean="0"/>
              <a:t>prac</a:t>
            </a:r>
            <a:r>
              <a:rPr lang="cs-CZ" sz="2000" b="1" dirty="0" smtClean="0"/>
              <a:t>. dnů.</a:t>
            </a:r>
          </a:p>
          <a:p>
            <a:r>
              <a:rPr lang="cs-CZ" sz="2000" b="1" dirty="0" smtClean="0"/>
              <a:t>Žadatel – pouze 1 žádost o dotaci. Po registraci žádosti na SZIF bude zasláno potvrzení o zaregistrování žádosti. Žadatel přepošle na MAS</a:t>
            </a:r>
          </a:p>
          <a:p>
            <a:r>
              <a:rPr lang="cs-CZ" sz="2000" b="1" dirty="0" smtClean="0"/>
              <a:t>Do 70 kalendářních dnů od podání žádosti na SZIF žadatel doloží kompletní dokumentaci k výběru dodavatele dle</a:t>
            </a:r>
            <a:r>
              <a:rPr lang="cs-CZ" sz="2000" b="1" dirty="0" smtClean="0">
                <a:solidFill>
                  <a:srgbClr val="FF0000"/>
                </a:solidFill>
              </a:rPr>
              <a:t> </a:t>
            </a:r>
            <a:r>
              <a:rPr lang="cs-CZ" sz="2000" b="1" dirty="0" smtClean="0">
                <a:solidFill>
                  <a:srgbClr val="FF0000"/>
                </a:solidFill>
                <a:hlinkClick r:id="rId2"/>
              </a:rPr>
              <a:t>www.eagri.cz/spszp</a:t>
            </a:r>
            <a:r>
              <a:rPr lang="cs-CZ" sz="2000" b="1" dirty="0" smtClean="0">
                <a:solidFill>
                  <a:srgbClr val="FF0000"/>
                </a:solidFill>
              </a:rPr>
              <a:t>  </a:t>
            </a:r>
            <a:r>
              <a:rPr lang="cs-CZ" sz="2000" b="1" dirty="0" smtClean="0"/>
              <a:t>a</a:t>
            </a:r>
            <a:r>
              <a:rPr lang="cs-CZ" sz="2000" b="1" dirty="0" smtClean="0">
                <a:solidFill>
                  <a:srgbClr val="FF0000"/>
                </a:solidFill>
              </a:rPr>
              <a:t> </a:t>
            </a:r>
            <a:r>
              <a:rPr lang="cs-CZ" sz="2000" b="1" dirty="0" smtClean="0">
                <a:solidFill>
                  <a:srgbClr val="FF0000"/>
                </a:solidFill>
                <a:hlinkClick r:id="rId3"/>
              </a:rPr>
              <a:t>www.szif.cz/cs/szp23-info</a:t>
            </a:r>
            <a:r>
              <a:rPr lang="cs-CZ" sz="2000" b="1" dirty="0" smtClean="0">
                <a:solidFill>
                  <a:srgbClr val="FF0000"/>
                </a:solidFill>
              </a:rPr>
              <a:t> </a:t>
            </a:r>
          </a:p>
          <a:p>
            <a:pPr marL="0" indent="0">
              <a:buNone/>
            </a:pPr>
            <a:r>
              <a:rPr lang="cs-CZ" sz="2000" b="1" dirty="0" smtClean="0"/>
              <a:t>Pouze u přímého nákupu je možnost dodat podklady až při podání žádosti o platbu.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616579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Portál farmáře – metodiky, příručky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796527"/>
            <a:ext cx="12192000" cy="4933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7822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Portál Farmáře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428" y="1892595"/>
            <a:ext cx="12117571" cy="4710223"/>
          </a:xfrm>
          <a:prstGeom prst="rect">
            <a:avLst/>
          </a:prstGeom>
        </p:spPr>
      </p:pic>
      <p:sp>
        <p:nvSpPr>
          <p:cNvPr id="6" name="Šipka dolů 5"/>
          <p:cNvSpPr/>
          <p:nvPr/>
        </p:nvSpPr>
        <p:spPr>
          <a:xfrm>
            <a:off x="10568763" y="1775637"/>
            <a:ext cx="276447" cy="162678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10746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Portál farmáře – založení žádosti o dotaci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85059" y="1892596"/>
            <a:ext cx="12277059" cy="4965404"/>
          </a:xfrm>
          <a:prstGeom prst="rect">
            <a:avLst/>
          </a:prstGeom>
        </p:spPr>
      </p:pic>
      <p:sp>
        <p:nvSpPr>
          <p:cNvPr id="7" name="Šipka dolů 6"/>
          <p:cNvSpPr/>
          <p:nvPr/>
        </p:nvSpPr>
        <p:spPr>
          <a:xfrm>
            <a:off x="9941442" y="1417638"/>
            <a:ext cx="1552354" cy="61668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Šipka dolů 8"/>
          <p:cNvSpPr/>
          <p:nvPr/>
        </p:nvSpPr>
        <p:spPr>
          <a:xfrm>
            <a:off x="10430540" y="4646428"/>
            <a:ext cx="574158" cy="903767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10648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Šipka dolů 4"/>
          <p:cNvSpPr/>
          <p:nvPr/>
        </p:nvSpPr>
        <p:spPr>
          <a:xfrm>
            <a:off x="7538484" y="1637414"/>
            <a:ext cx="956930" cy="281762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334902"/>
            <a:ext cx="12314490" cy="6946741"/>
          </a:xfrm>
          <a:prstGeom prst="rect">
            <a:avLst/>
          </a:prstGeom>
        </p:spPr>
      </p:pic>
      <p:sp>
        <p:nvSpPr>
          <p:cNvPr id="7" name="Šipka dolů 6"/>
          <p:cNvSpPr/>
          <p:nvPr/>
        </p:nvSpPr>
        <p:spPr>
          <a:xfrm>
            <a:off x="7340367" y="1221572"/>
            <a:ext cx="1577130" cy="3649312"/>
          </a:xfrm>
          <a:prstGeom prst="down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0000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163328" y="-710190"/>
            <a:ext cx="16518655" cy="8278380"/>
          </a:xfrm>
          <a:prstGeom prst="rect">
            <a:avLst/>
          </a:prstGeom>
        </p:spPr>
      </p:pic>
      <p:sp>
        <p:nvSpPr>
          <p:cNvPr id="8" name="Šipka dolů 7"/>
          <p:cNvSpPr/>
          <p:nvPr/>
        </p:nvSpPr>
        <p:spPr>
          <a:xfrm>
            <a:off x="9280733" y="334902"/>
            <a:ext cx="1016949" cy="6399184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20505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Portál farmáře – generování žádosti z účtu žadatele</a:t>
            </a:r>
            <a:endParaRPr lang="cs-CZ" dirty="0"/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225" y="2030136"/>
            <a:ext cx="11744587" cy="4827864"/>
          </a:xfrm>
          <a:prstGeom prst="rect">
            <a:avLst/>
          </a:prstGeom>
        </p:spPr>
      </p:pic>
      <p:sp>
        <p:nvSpPr>
          <p:cNvPr id="9" name="Šipka dolů 8"/>
          <p:cNvSpPr/>
          <p:nvPr/>
        </p:nvSpPr>
        <p:spPr>
          <a:xfrm>
            <a:off x="10729519" y="2374084"/>
            <a:ext cx="587230" cy="2684477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Šipka doprava 9"/>
          <p:cNvSpPr/>
          <p:nvPr/>
        </p:nvSpPr>
        <p:spPr>
          <a:xfrm>
            <a:off x="7029974" y="6409189"/>
            <a:ext cx="2877424" cy="448811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84822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Portál farmáře  - stažení formuláře </a:t>
            </a:r>
            <a:r>
              <a:rPr lang="cs-CZ" dirty="0" err="1" smtClean="0"/>
              <a:t>ŽoD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060" y="1998921"/>
            <a:ext cx="12106939" cy="4752753"/>
          </a:xfrm>
          <a:prstGeom prst="rect">
            <a:avLst/>
          </a:prstGeom>
        </p:spPr>
      </p:pic>
      <p:sp>
        <p:nvSpPr>
          <p:cNvPr id="5" name="Zaoblený obdélník 4"/>
          <p:cNvSpPr/>
          <p:nvPr/>
        </p:nvSpPr>
        <p:spPr>
          <a:xfrm>
            <a:off x="4104167" y="5507665"/>
            <a:ext cx="1244010" cy="3083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1" name="Přímá spojnice se šipkou 10"/>
          <p:cNvCxnSpPr/>
          <p:nvPr/>
        </p:nvCxnSpPr>
        <p:spPr>
          <a:xfrm flipV="1">
            <a:off x="10069033" y="5661837"/>
            <a:ext cx="925032" cy="86655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81177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Formulář Žádosti o dotaci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060" y="2073350"/>
            <a:ext cx="12106940" cy="478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3388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Formulář Žádosti o dotaci - funkcionality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1661021"/>
            <a:ext cx="12298260" cy="5352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7999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Formulář Žádosti o dotaci - funkcionality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670" y="1619076"/>
            <a:ext cx="11727809" cy="5620624"/>
          </a:xfrm>
          <a:prstGeom prst="rect">
            <a:avLst/>
          </a:prstGeom>
        </p:spPr>
      </p:pic>
      <p:sp>
        <p:nvSpPr>
          <p:cNvPr id="6" name="Šipka doprava 5"/>
          <p:cNvSpPr/>
          <p:nvPr/>
        </p:nvSpPr>
        <p:spPr>
          <a:xfrm>
            <a:off x="7759817" y="5209563"/>
            <a:ext cx="2072080" cy="704676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23106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676937"/>
          </a:xfrm>
        </p:spPr>
        <p:txBody>
          <a:bodyPr/>
          <a:lstStyle/>
          <a:p>
            <a:r>
              <a:rPr lang="cs-CZ" dirty="0" smtClean="0"/>
              <a:t>Informace o výzvě  -web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18712" y="2046915"/>
            <a:ext cx="10554574" cy="43706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 smtClean="0">
                <a:hlinkClick r:id="rId2"/>
              </a:rPr>
              <a:t>www.vyhlidky.eu</a:t>
            </a:r>
            <a:r>
              <a:rPr lang="cs-CZ" b="1" dirty="0"/>
              <a:t>    https://www.vyhlidky.eu/hlavni-strana/vyzvy-mas/vyzvy-szp</a:t>
            </a:r>
            <a:endParaRPr lang="cs-CZ" b="1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cs-CZ" b="1" dirty="0" smtClean="0"/>
              <a:t>5. Výzva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1" dirty="0" smtClean="0"/>
              <a:t>Formulář </a:t>
            </a:r>
            <a:r>
              <a:rPr lang="cs-CZ" b="1" dirty="0" err="1" smtClean="0"/>
              <a:t>Fiche</a:t>
            </a:r>
            <a:r>
              <a:rPr lang="cs-CZ" b="1" dirty="0" smtClean="0"/>
              <a:t> 4, 5 a 6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1" dirty="0" smtClean="0"/>
              <a:t>Způsob výběru projektů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1" dirty="0" smtClean="0"/>
              <a:t>Programový rámec</a:t>
            </a:r>
          </a:p>
          <a:p>
            <a:pPr marL="0" indent="0">
              <a:buNone/>
            </a:pPr>
            <a:r>
              <a:rPr lang="cs-CZ" b="1" dirty="0" smtClean="0"/>
              <a:t>SPOLEČNÉ DOKUMENTY PRO VŠECHNY VÝZVY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1" dirty="0" smtClean="0"/>
              <a:t>Pravidla pro konečné žadatele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1" dirty="0" smtClean="0"/>
              <a:t>Dokumentace k CM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1" dirty="0" smtClean="0"/>
              <a:t>Dokumentace k veřejné zakázce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1" dirty="0" smtClean="0"/>
              <a:t>Dokumentace k portálu Farmáře</a:t>
            </a:r>
          </a:p>
          <a:p>
            <a:pPr marL="0" indent="0">
              <a:buNone/>
            </a:pP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6013428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Formulář Žádosti o dotaci - funkcionality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9390" y="1944687"/>
            <a:ext cx="12032609" cy="4913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8075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Formulář Žádosti o dotaci - funkcionality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661020"/>
            <a:ext cx="12256315" cy="5310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4865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Přílohy k žádosti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800" b="1" dirty="0"/>
              <a:t>Přílohy předkládané při registraci Žádosti o dotaci na MAS </a:t>
            </a:r>
          </a:p>
          <a:p>
            <a:pPr lvl="0"/>
            <a:r>
              <a:rPr lang="cs-CZ" b="1" dirty="0"/>
              <a:t>přílohy doporučené MAS – vyjádření příslušného stavebního úřadu k prováděným stavebním úpravám (stačí e mailová odpověď) </a:t>
            </a:r>
          </a:p>
          <a:p>
            <a:pPr lvl="0"/>
            <a:r>
              <a:rPr lang="cs-CZ" b="1" dirty="0"/>
              <a:t>přílohy k doložení preferenčních kritérií, pokud tak stanoví jejich </a:t>
            </a:r>
            <a:r>
              <a:rPr lang="cs-CZ" b="1" dirty="0" smtClean="0"/>
              <a:t>popis - kopie prezenční listiny</a:t>
            </a:r>
          </a:p>
          <a:p>
            <a:pPr lvl="0"/>
            <a:r>
              <a:rPr lang="cs-CZ" b="1" dirty="0" smtClean="0"/>
              <a:t>Průřezové přílohy – identifikace příjemců dotací a prohlášení o velikosti podniku</a:t>
            </a:r>
            <a:endParaRPr lang="cs-CZ" b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903759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Pravidla a manuály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668" y="1937857"/>
            <a:ext cx="12091332" cy="4920143"/>
          </a:xfrm>
          <a:prstGeom prst="rect">
            <a:avLst/>
          </a:prstGeom>
        </p:spPr>
      </p:pic>
      <p:sp>
        <p:nvSpPr>
          <p:cNvPr id="5" name="Šipka doleva 4"/>
          <p:cNvSpPr/>
          <p:nvPr/>
        </p:nvSpPr>
        <p:spPr>
          <a:xfrm>
            <a:off x="3389152" y="5989739"/>
            <a:ext cx="2810312" cy="427839"/>
          </a:xfrm>
          <a:prstGeom prst="lef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33937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Přílohy k žádosti</a:t>
            </a:r>
            <a:endParaRPr 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01335" y="1937857"/>
            <a:ext cx="5805181" cy="4093827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1765" y="3485727"/>
            <a:ext cx="8584734" cy="3066176"/>
          </a:xfrm>
          <a:prstGeom prst="rect">
            <a:avLst/>
          </a:prstGeom>
        </p:spPr>
      </p:pic>
      <p:sp>
        <p:nvSpPr>
          <p:cNvPr id="8" name="Šipka doleva 7"/>
          <p:cNvSpPr/>
          <p:nvPr/>
        </p:nvSpPr>
        <p:spPr>
          <a:xfrm>
            <a:off x="1291905" y="4639112"/>
            <a:ext cx="1115735" cy="327171"/>
          </a:xfrm>
          <a:prstGeom prst="lef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Šipka nahoru 8"/>
          <p:cNvSpPr/>
          <p:nvPr/>
        </p:nvSpPr>
        <p:spPr>
          <a:xfrm>
            <a:off x="6493079" y="5192784"/>
            <a:ext cx="377504" cy="717259"/>
          </a:xfrm>
          <a:prstGeom prst="up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Šipka nahoru 9"/>
          <p:cNvSpPr/>
          <p:nvPr/>
        </p:nvSpPr>
        <p:spPr>
          <a:xfrm>
            <a:off x="10729519" y="5259897"/>
            <a:ext cx="352338" cy="650147"/>
          </a:xfrm>
          <a:prstGeom prst="up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57416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Přílohy k žádosti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18712" y="1904214"/>
            <a:ext cx="10554574" cy="4953785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r>
              <a:rPr lang="cs-CZ" sz="5100" b="1" dirty="0"/>
              <a:t>Povinné přílohy předkládané nejpozději při podání Žádosti o dotaci na RO SZIF </a:t>
            </a:r>
            <a:endParaRPr lang="cs-CZ" sz="5100" b="1" dirty="0" smtClean="0"/>
          </a:p>
          <a:p>
            <a:pPr marL="0" indent="0" algn="ctr">
              <a:buNone/>
            </a:pPr>
            <a:endParaRPr lang="cs-CZ" sz="5100" b="1" dirty="0"/>
          </a:p>
          <a:p>
            <a:r>
              <a:rPr lang="cs-CZ" sz="3800" b="1" dirty="0" smtClean="0"/>
              <a:t>pokud </a:t>
            </a:r>
            <a:r>
              <a:rPr lang="cs-CZ" sz="3800" b="1" dirty="0"/>
              <a:t>součástí projektu stavební výdaje, fotodokumentace výchozího stavu před realizací </a:t>
            </a:r>
            <a:r>
              <a:rPr lang="cs-CZ" sz="3800" b="1" dirty="0" smtClean="0"/>
              <a:t> </a:t>
            </a:r>
            <a:endParaRPr lang="cs-CZ" sz="3800" b="1" dirty="0"/>
          </a:p>
          <a:p>
            <a:r>
              <a:rPr lang="cs-CZ" sz="3800" b="1" dirty="0" smtClean="0"/>
              <a:t>pokud </a:t>
            </a:r>
            <a:r>
              <a:rPr lang="cs-CZ" sz="3800" b="1" dirty="0"/>
              <a:t>projekt/část projektu podléhá řízení stavebního úřadu, pak ke dni podání na RO SZIF platné a </a:t>
            </a:r>
            <a:r>
              <a:rPr lang="cs-CZ" sz="3800" b="1" dirty="0" smtClean="0"/>
              <a:t>     pravomocné </a:t>
            </a:r>
            <a:r>
              <a:rPr lang="cs-CZ" sz="3800" b="1" dirty="0"/>
              <a:t>odpovídající povolení stavebního </a:t>
            </a:r>
            <a:r>
              <a:rPr lang="cs-CZ" sz="3800" b="1" dirty="0" smtClean="0"/>
              <a:t>úřadu</a:t>
            </a:r>
            <a:endParaRPr lang="cs-CZ" sz="3800" b="1" dirty="0"/>
          </a:p>
          <a:p>
            <a:r>
              <a:rPr lang="cs-CZ" sz="3800" b="1" dirty="0" smtClean="0"/>
              <a:t>stavebním </a:t>
            </a:r>
            <a:r>
              <a:rPr lang="cs-CZ" sz="3800" b="1" dirty="0"/>
              <a:t>úřadem ověřená projektová dokumentace předkládaná k řízení stavebního úřadu </a:t>
            </a:r>
          </a:p>
          <a:p>
            <a:r>
              <a:rPr lang="cs-CZ" sz="3800" b="1" dirty="0" smtClean="0"/>
              <a:t>u </a:t>
            </a:r>
            <a:r>
              <a:rPr lang="cs-CZ" sz="3800" b="1" dirty="0"/>
              <a:t>projektu vyžadujícího posouzení vlivu záměru na životní prostředí sdělení k podlimitnímu </a:t>
            </a:r>
            <a:r>
              <a:rPr lang="cs-CZ" sz="3800" b="1" dirty="0" smtClean="0"/>
              <a:t>záměru</a:t>
            </a:r>
            <a:endParaRPr lang="cs-CZ" sz="3800" b="1" dirty="0"/>
          </a:p>
          <a:p>
            <a:r>
              <a:rPr lang="cs-CZ" sz="3800" b="1" dirty="0" smtClean="0">
                <a:solidFill>
                  <a:srgbClr val="FF0000"/>
                </a:solidFill>
              </a:rPr>
              <a:t>žadatel </a:t>
            </a:r>
            <a:r>
              <a:rPr lang="cs-CZ" sz="3800" b="1" dirty="0">
                <a:solidFill>
                  <a:srgbClr val="FF0000"/>
                </a:solidFill>
              </a:rPr>
              <a:t>MSP (podmínka přijatelnosti)- Prohlášení o zařazení podniku do kategorie </a:t>
            </a:r>
            <a:r>
              <a:rPr lang="cs-CZ" sz="3800" b="1" dirty="0" err="1">
                <a:solidFill>
                  <a:srgbClr val="FF0000"/>
                </a:solidFill>
              </a:rPr>
              <a:t>mikropodniků</a:t>
            </a:r>
            <a:r>
              <a:rPr lang="cs-CZ" sz="3800" b="1" dirty="0">
                <a:solidFill>
                  <a:srgbClr val="FF0000"/>
                </a:solidFill>
              </a:rPr>
              <a:t>, malých a středních podniků – elektronický formulář na Portálu farmáře/ Průřezové přílohy </a:t>
            </a:r>
          </a:p>
          <a:p>
            <a:r>
              <a:rPr lang="cs-CZ" sz="3800" b="1" dirty="0" smtClean="0">
                <a:solidFill>
                  <a:srgbClr val="FF0000"/>
                </a:solidFill>
              </a:rPr>
              <a:t>identifikace </a:t>
            </a:r>
            <a:r>
              <a:rPr lang="cs-CZ" sz="3800" b="1" dirty="0">
                <a:solidFill>
                  <a:srgbClr val="FF0000"/>
                </a:solidFill>
              </a:rPr>
              <a:t>příjemců dotací, u nichž je prokázání vyžadováno – PF v sekci “Průřezové přílohy”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306268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Příručka pro zadavatele x přímý nákup</a:t>
            </a:r>
            <a:endParaRPr lang="cs-CZ" dirty="0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3857844"/>
              </p:ext>
            </p:extLst>
          </p:nvPr>
        </p:nvGraphicFramePr>
        <p:xfrm>
          <a:off x="138113" y="3069610"/>
          <a:ext cx="7437146" cy="371067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331876">
                  <a:extLst>
                    <a:ext uri="{9D8B030D-6E8A-4147-A177-3AD203B41FA5}">
                      <a16:colId xmlns:a16="http://schemas.microsoft.com/office/drawing/2014/main" val="3915688860"/>
                    </a:ext>
                  </a:extLst>
                </a:gridCol>
                <a:gridCol w="5105270">
                  <a:extLst>
                    <a:ext uri="{9D8B030D-6E8A-4147-A177-3AD203B41FA5}">
                      <a16:colId xmlns:a16="http://schemas.microsoft.com/office/drawing/2014/main" val="2146167125"/>
                    </a:ext>
                  </a:extLst>
                </a:gridCol>
              </a:tblGrid>
              <a:tr h="917594">
                <a:tc>
                  <a:txBody>
                    <a:bodyPr/>
                    <a:lstStyle/>
                    <a:p>
                      <a:pPr marL="43815" marR="539115">
                        <a:lnSpc>
                          <a:spcPct val="12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Neveřejný</a:t>
                      </a:r>
                      <a:r>
                        <a:rPr lang="cs-CZ" sz="1100" spc="-70" dirty="0">
                          <a:effectLst/>
                        </a:rPr>
                        <a:t> </a:t>
                      </a:r>
                      <a:r>
                        <a:rPr lang="cs-CZ" sz="1100" dirty="0">
                          <a:effectLst/>
                        </a:rPr>
                        <a:t>zadavatel a</a:t>
                      </a:r>
                      <a:r>
                        <a:rPr lang="cs-CZ" sz="1100" spc="-35" dirty="0">
                          <a:effectLst/>
                        </a:rPr>
                        <a:t> </a:t>
                      </a:r>
                      <a:r>
                        <a:rPr lang="cs-CZ" sz="1100" dirty="0">
                          <a:effectLst/>
                        </a:rPr>
                        <a:t>zároveň</a:t>
                      </a:r>
                      <a:r>
                        <a:rPr lang="cs-CZ" sz="1100" spc="-35" dirty="0">
                          <a:effectLst/>
                        </a:rPr>
                        <a:t> </a:t>
                      </a:r>
                      <a:r>
                        <a:rPr lang="cs-CZ" sz="1100" dirty="0">
                          <a:effectLst/>
                        </a:rPr>
                        <a:t>dotace</a:t>
                      </a:r>
                      <a:r>
                        <a:rPr lang="cs-CZ" sz="1100" spc="-35" dirty="0">
                          <a:effectLst/>
                        </a:rPr>
                        <a:t> </a:t>
                      </a:r>
                      <a:r>
                        <a:rPr lang="cs-CZ" sz="1100" spc="-25" dirty="0">
                          <a:effectLst/>
                        </a:rPr>
                        <a:t>na</a:t>
                      </a:r>
                      <a:endParaRPr lang="cs-CZ" sz="1100" dirty="0">
                        <a:effectLst/>
                      </a:endParaRPr>
                    </a:p>
                    <a:p>
                      <a:pPr marL="43815"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zakázku</a:t>
                      </a:r>
                      <a:r>
                        <a:rPr lang="cs-CZ" sz="1100" spc="-25" dirty="0">
                          <a:effectLst/>
                        </a:rPr>
                        <a:t> </a:t>
                      </a:r>
                      <a:r>
                        <a:rPr lang="cs-CZ" sz="1100" dirty="0">
                          <a:effectLst/>
                        </a:rPr>
                        <a:t>≤</a:t>
                      </a:r>
                      <a:r>
                        <a:rPr lang="cs-CZ" sz="1100" spc="-20" dirty="0">
                          <a:effectLst/>
                        </a:rPr>
                        <a:t> </a:t>
                      </a:r>
                      <a:r>
                        <a:rPr lang="cs-CZ" sz="1100" dirty="0">
                          <a:effectLst/>
                        </a:rPr>
                        <a:t>50</a:t>
                      </a:r>
                      <a:r>
                        <a:rPr lang="cs-CZ" sz="1100" spc="-5" dirty="0">
                          <a:effectLst/>
                        </a:rPr>
                        <a:t> </a:t>
                      </a:r>
                      <a:r>
                        <a:rPr lang="cs-CZ" sz="1100" spc="-50" dirty="0">
                          <a:effectLst/>
                        </a:rPr>
                        <a:t>%</a:t>
                      </a:r>
                      <a:endParaRPr lang="cs-CZ" sz="1100" dirty="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3815">
                        <a:spcBef>
                          <a:spcPts val="235"/>
                        </a:spcBef>
                        <a:spcAft>
                          <a:spcPts val="0"/>
                        </a:spcAft>
                      </a:pPr>
                      <a:r>
                        <a:rPr lang="cs-CZ" sz="700" dirty="0">
                          <a:effectLst/>
                        </a:rPr>
                        <a:t> </a:t>
                      </a:r>
                      <a:endParaRPr lang="cs-CZ" sz="800" dirty="0">
                        <a:effectLst/>
                      </a:endParaRPr>
                    </a:p>
                    <a:p>
                      <a:pPr marL="23495" algn="ctr">
                        <a:spcAft>
                          <a:spcPts val="0"/>
                        </a:spcAft>
                      </a:pPr>
                      <a:r>
                        <a:rPr lang="cs-CZ" sz="700" dirty="0">
                          <a:effectLst/>
                        </a:rPr>
                        <a:t>Kč</a:t>
                      </a:r>
                      <a:r>
                        <a:rPr lang="cs-CZ" sz="700" spc="-25" dirty="0">
                          <a:effectLst/>
                        </a:rPr>
                        <a:t> </a:t>
                      </a:r>
                      <a:r>
                        <a:rPr lang="cs-CZ" sz="700" dirty="0">
                          <a:effectLst/>
                        </a:rPr>
                        <a:t>bez</a:t>
                      </a:r>
                      <a:r>
                        <a:rPr lang="cs-CZ" sz="700" spc="-15" dirty="0">
                          <a:effectLst/>
                        </a:rPr>
                        <a:t> </a:t>
                      </a:r>
                      <a:r>
                        <a:rPr lang="cs-CZ" sz="700" spc="-25" dirty="0">
                          <a:effectLst/>
                        </a:rPr>
                        <a:t>DPH</a:t>
                      </a:r>
                      <a:endParaRPr lang="cs-CZ" sz="800" dirty="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37904073"/>
                  </a:ext>
                </a:extLst>
              </a:tr>
              <a:tr h="352408">
                <a:tc>
                  <a:txBody>
                    <a:bodyPr/>
                    <a:lstStyle/>
                    <a:p>
                      <a:pPr marL="43815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cs-CZ" sz="1100" dirty="0" smtClean="0">
                          <a:effectLst/>
                        </a:rPr>
                        <a:t>přímý</a:t>
                      </a:r>
                      <a:r>
                        <a:rPr lang="cs-CZ" sz="1100" spc="-50" dirty="0" smtClean="0">
                          <a:effectLst/>
                        </a:rPr>
                        <a:t> </a:t>
                      </a:r>
                      <a:r>
                        <a:rPr lang="cs-CZ" sz="1100" spc="-10" dirty="0">
                          <a:effectLst/>
                        </a:rPr>
                        <a:t>nákup</a:t>
                      </a:r>
                      <a:endParaRPr lang="cs-CZ" sz="1100" dirty="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9530">
                        <a:spcBef>
                          <a:spcPts val="210"/>
                        </a:spcBef>
                        <a:spcAft>
                          <a:spcPts val="0"/>
                        </a:spcAft>
                      </a:pPr>
                      <a:endParaRPr lang="cs-CZ" sz="1100" spc="-10" dirty="0" smtClean="0">
                        <a:effectLst/>
                      </a:endParaRPr>
                    </a:p>
                    <a:p>
                      <a:pPr marL="49530">
                        <a:spcBef>
                          <a:spcPts val="210"/>
                        </a:spcBef>
                        <a:spcAft>
                          <a:spcPts val="0"/>
                        </a:spcAft>
                      </a:pPr>
                      <a:r>
                        <a:rPr lang="cs-CZ" sz="1100" spc="-10" dirty="0" smtClean="0">
                          <a:effectLst/>
                        </a:rPr>
                        <a:t>≤</a:t>
                      </a:r>
                      <a:r>
                        <a:rPr lang="cs-CZ" sz="1100" spc="-40" dirty="0" smtClean="0">
                          <a:effectLst/>
                        </a:rPr>
                        <a:t> </a:t>
                      </a:r>
                      <a:r>
                        <a:rPr lang="cs-CZ" sz="1100" spc="-10" dirty="0">
                          <a:effectLst/>
                        </a:rPr>
                        <a:t>(6.000.000</a:t>
                      </a:r>
                      <a:r>
                        <a:rPr lang="cs-CZ" sz="1100" spc="-35" dirty="0">
                          <a:effectLst/>
                        </a:rPr>
                        <a:t> </a:t>
                      </a:r>
                      <a:r>
                        <a:rPr lang="cs-CZ" sz="1100" spc="-10" dirty="0">
                          <a:effectLst/>
                        </a:rPr>
                        <a:t>na</a:t>
                      </a:r>
                      <a:r>
                        <a:rPr lang="cs-CZ" sz="1100" spc="-35" dirty="0">
                          <a:effectLst/>
                        </a:rPr>
                        <a:t> </a:t>
                      </a:r>
                      <a:r>
                        <a:rPr lang="cs-CZ" sz="1100" spc="-10" dirty="0">
                          <a:effectLst/>
                        </a:rPr>
                        <a:t>dodávky/služby</a:t>
                      </a:r>
                      <a:r>
                        <a:rPr lang="cs-CZ" sz="1100" spc="-35" dirty="0">
                          <a:effectLst/>
                        </a:rPr>
                        <a:t> </a:t>
                      </a:r>
                      <a:r>
                        <a:rPr lang="cs-CZ" sz="1100" spc="-10" dirty="0">
                          <a:effectLst/>
                        </a:rPr>
                        <a:t>nebo</a:t>
                      </a:r>
                      <a:r>
                        <a:rPr lang="cs-CZ" sz="1100" spc="-45" dirty="0">
                          <a:effectLst/>
                        </a:rPr>
                        <a:t> </a:t>
                      </a:r>
                      <a:r>
                        <a:rPr lang="cs-CZ" sz="1100" spc="-10" dirty="0">
                          <a:effectLst/>
                        </a:rPr>
                        <a:t>18.000.000</a:t>
                      </a:r>
                      <a:r>
                        <a:rPr lang="cs-CZ" sz="1100" spc="-45" dirty="0">
                          <a:effectLst/>
                        </a:rPr>
                        <a:t> </a:t>
                      </a:r>
                      <a:r>
                        <a:rPr lang="cs-CZ" sz="1100" spc="-10" dirty="0">
                          <a:effectLst/>
                        </a:rPr>
                        <a:t>na</a:t>
                      </a:r>
                      <a:r>
                        <a:rPr lang="cs-CZ" sz="1100" spc="-40" dirty="0">
                          <a:effectLst/>
                        </a:rPr>
                        <a:t> </a:t>
                      </a:r>
                      <a:r>
                        <a:rPr lang="cs-CZ" sz="1100" spc="-10" dirty="0">
                          <a:effectLst/>
                        </a:rPr>
                        <a:t>stavební</a:t>
                      </a:r>
                      <a:r>
                        <a:rPr lang="cs-CZ" sz="1100" spc="-35" dirty="0">
                          <a:effectLst/>
                        </a:rPr>
                        <a:t> </a:t>
                      </a:r>
                      <a:r>
                        <a:rPr lang="cs-CZ" sz="1100" spc="-10" dirty="0">
                          <a:effectLst/>
                        </a:rPr>
                        <a:t>práce)</a:t>
                      </a:r>
                      <a:endParaRPr lang="cs-CZ" sz="1100" dirty="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102692547"/>
                  </a:ext>
                </a:extLst>
              </a:tr>
              <a:tr h="350192">
                <a:tc>
                  <a:txBody>
                    <a:bodyPr/>
                    <a:lstStyle/>
                    <a:p>
                      <a:pPr marL="43815">
                        <a:spcBef>
                          <a:spcPts val="90"/>
                        </a:spcBef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VŘ</a:t>
                      </a:r>
                      <a:r>
                        <a:rPr lang="cs-CZ" sz="1100" spc="-30" dirty="0">
                          <a:effectLst/>
                        </a:rPr>
                        <a:t> </a:t>
                      </a:r>
                      <a:r>
                        <a:rPr lang="cs-CZ" sz="1100" dirty="0">
                          <a:effectLst/>
                        </a:rPr>
                        <a:t>v</a:t>
                      </a:r>
                      <a:r>
                        <a:rPr lang="cs-CZ" sz="1100" spc="-30" dirty="0">
                          <a:effectLst/>
                        </a:rPr>
                        <a:t> </a:t>
                      </a:r>
                      <a:r>
                        <a:rPr lang="cs-CZ" sz="1100" dirty="0">
                          <a:effectLst/>
                        </a:rPr>
                        <a:t>otevřené</a:t>
                      </a:r>
                      <a:r>
                        <a:rPr lang="cs-CZ" sz="1100" spc="-30" dirty="0">
                          <a:effectLst/>
                        </a:rPr>
                        <a:t> </a:t>
                      </a:r>
                      <a:r>
                        <a:rPr lang="cs-CZ" sz="1100" spc="-10" dirty="0">
                          <a:effectLst/>
                        </a:rPr>
                        <a:t>výzvě</a:t>
                      </a:r>
                      <a:endParaRPr lang="cs-CZ" sz="1100" dirty="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9530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endParaRPr lang="cs-CZ" sz="1100" spc="-10" dirty="0" smtClean="0">
                        <a:effectLst/>
                      </a:endParaRPr>
                    </a:p>
                    <a:p>
                      <a:pPr marL="49530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1100" spc="-10" dirty="0" smtClean="0">
                          <a:effectLst/>
                        </a:rPr>
                        <a:t>&gt;</a:t>
                      </a:r>
                      <a:r>
                        <a:rPr lang="cs-CZ" sz="1100" spc="-40" dirty="0" smtClean="0">
                          <a:effectLst/>
                        </a:rPr>
                        <a:t> </a:t>
                      </a:r>
                      <a:r>
                        <a:rPr lang="cs-CZ" sz="1100" spc="-10" dirty="0">
                          <a:effectLst/>
                        </a:rPr>
                        <a:t>(6.000.000</a:t>
                      </a:r>
                      <a:r>
                        <a:rPr lang="cs-CZ" sz="1100" spc="-35" dirty="0">
                          <a:effectLst/>
                        </a:rPr>
                        <a:t> </a:t>
                      </a:r>
                      <a:r>
                        <a:rPr lang="cs-CZ" sz="1100" spc="-10" dirty="0">
                          <a:effectLst/>
                        </a:rPr>
                        <a:t>na</a:t>
                      </a:r>
                      <a:r>
                        <a:rPr lang="cs-CZ" sz="1100" spc="-35" dirty="0">
                          <a:effectLst/>
                        </a:rPr>
                        <a:t> </a:t>
                      </a:r>
                      <a:r>
                        <a:rPr lang="cs-CZ" sz="1100" spc="-10" dirty="0">
                          <a:effectLst/>
                        </a:rPr>
                        <a:t>dodávky/služby</a:t>
                      </a:r>
                      <a:r>
                        <a:rPr lang="cs-CZ" sz="1100" spc="-35" dirty="0">
                          <a:effectLst/>
                        </a:rPr>
                        <a:t> </a:t>
                      </a:r>
                      <a:r>
                        <a:rPr lang="cs-CZ" sz="1100" spc="-10" dirty="0">
                          <a:effectLst/>
                        </a:rPr>
                        <a:t>nebo</a:t>
                      </a:r>
                      <a:r>
                        <a:rPr lang="cs-CZ" sz="1100" spc="-45" dirty="0">
                          <a:effectLst/>
                        </a:rPr>
                        <a:t> </a:t>
                      </a:r>
                      <a:r>
                        <a:rPr lang="cs-CZ" sz="1100" spc="-10" dirty="0">
                          <a:effectLst/>
                        </a:rPr>
                        <a:t>18.000.000</a:t>
                      </a:r>
                      <a:r>
                        <a:rPr lang="cs-CZ" sz="1100" spc="-45" dirty="0">
                          <a:effectLst/>
                        </a:rPr>
                        <a:t> </a:t>
                      </a:r>
                      <a:r>
                        <a:rPr lang="cs-CZ" sz="1100" spc="-10" dirty="0">
                          <a:effectLst/>
                        </a:rPr>
                        <a:t>na</a:t>
                      </a:r>
                      <a:r>
                        <a:rPr lang="cs-CZ" sz="1100" spc="-40" dirty="0">
                          <a:effectLst/>
                        </a:rPr>
                        <a:t> </a:t>
                      </a:r>
                      <a:r>
                        <a:rPr lang="cs-CZ" sz="1100" spc="-10" dirty="0">
                          <a:effectLst/>
                        </a:rPr>
                        <a:t>stavební</a:t>
                      </a:r>
                      <a:r>
                        <a:rPr lang="cs-CZ" sz="1100" spc="-35" dirty="0">
                          <a:effectLst/>
                        </a:rPr>
                        <a:t> </a:t>
                      </a:r>
                      <a:r>
                        <a:rPr lang="cs-CZ" sz="1100" spc="-10" dirty="0">
                          <a:effectLst/>
                        </a:rPr>
                        <a:t>práce)</a:t>
                      </a:r>
                      <a:endParaRPr lang="cs-CZ" sz="1100" dirty="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90716981"/>
                  </a:ext>
                </a:extLst>
              </a:tr>
              <a:tr h="683763">
                <a:tc>
                  <a:txBody>
                    <a:bodyPr/>
                    <a:lstStyle/>
                    <a:p>
                      <a:pPr marL="43815">
                        <a:lnSpc>
                          <a:spcPct val="120000"/>
                        </a:lnSpc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Veřejný zadavatel nebo dotace</a:t>
                      </a:r>
                      <a:r>
                        <a:rPr lang="cs-CZ" sz="1100" spc="-40" dirty="0">
                          <a:effectLst/>
                        </a:rPr>
                        <a:t> </a:t>
                      </a:r>
                      <a:r>
                        <a:rPr lang="cs-CZ" sz="1100" dirty="0">
                          <a:effectLst/>
                        </a:rPr>
                        <a:t>na</a:t>
                      </a:r>
                      <a:r>
                        <a:rPr lang="cs-CZ" sz="1100" spc="-45" dirty="0">
                          <a:effectLst/>
                        </a:rPr>
                        <a:t> </a:t>
                      </a:r>
                      <a:r>
                        <a:rPr lang="cs-CZ" sz="1100" dirty="0">
                          <a:effectLst/>
                        </a:rPr>
                        <a:t>zakázku</a:t>
                      </a:r>
                      <a:r>
                        <a:rPr lang="cs-CZ" sz="1100" spc="-35" dirty="0">
                          <a:effectLst/>
                        </a:rPr>
                        <a:t> </a:t>
                      </a:r>
                      <a:r>
                        <a:rPr lang="cs-CZ" sz="1100" dirty="0">
                          <a:effectLst/>
                        </a:rPr>
                        <a:t>˃</a:t>
                      </a:r>
                      <a:r>
                        <a:rPr lang="cs-CZ" sz="1100" spc="-40" dirty="0">
                          <a:effectLst/>
                        </a:rPr>
                        <a:t> </a:t>
                      </a:r>
                      <a:r>
                        <a:rPr lang="cs-CZ" sz="1100" dirty="0">
                          <a:effectLst/>
                        </a:rPr>
                        <a:t>50</a:t>
                      </a:r>
                      <a:r>
                        <a:rPr lang="cs-CZ" sz="1100" spc="-35" dirty="0">
                          <a:effectLst/>
                        </a:rPr>
                        <a:t> </a:t>
                      </a:r>
                      <a:r>
                        <a:rPr lang="cs-CZ" sz="1100" dirty="0">
                          <a:effectLst/>
                        </a:rPr>
                        <a:t>%</a:t>
                      </a:r>
                      <a:endParaRPr lang="cs-CZ" sz="1100" dirty="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3495" algn="ctr">
                        <a:spcBef>
                          <a:spcPts val="860"/>
                        </a:spcBef>
                        <a:spcAft>
                          <a:spcPts val="0"/>
                        </a:spcAft>
                      </a:pPr>
                      <a:endParaRPr lang="cs-CZ" sz="1100" dirty="0" smtClean="0">
                        <a:effectLst/>
                      </a:endParaRPr>
                    </a:p>
                    <a:p>
                      <a:pPr marL="23495" algn="ctr">
                        <a:spcBef>
                          <a:spcPts val="860"/>
                        </a:spcBef>
                        <a:spcAft>
                          <a:spcPts val="0"/>
                        </a:spcAft>
                      </a:pPr>
                      <a:r>
                        <a:rPr lang="cs-CZ" sz="1100" dirty="0" smtClean="0">
                          <a:effectLst/>
                        </a:rPr>
                        <a:t>Kč</a:t>
                      </a:r>
                      <a:r>
                        <a:rPr lang="cs-CZ" sz="1100" spc="-25" dirty="0" smtClean="0">
                          <a:effectLst/>
                        </a:rPr>
                        <a:t> </a:t>
                      </a:r>
                      <a:r>
                        <a:rPr lang="cs-CZ" sz="1100" dirty="0">
                          <a:effectLst/>
                        </a:rPr>
                        <a:t>bez</a:t>
                      </a:r>
                      <a:r>
                        <a:rPr lang="cs-CZ" sz="1100" spc="-15" dirty="0">
                          <a:effectLst/>
                        </a:rPr>
                        <a:t> </a:t>
                      </a:r>
                      <a:r>
                        <a:rPr lang="cs-CZ" sz="1100" spc="-25" dirty="0">
                          <a:effectLst/>
                        </a:rPr>
                        <a:t>DPH</a:t>
                      </a:r>
                      <a:endParaRPr lang="cs-CZ" sz="1100" dirty="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126128314"/>
                  </a:ext>
                </a:extLst>
              </a:tr>
              <a:tr h="352408">
                <a:tc>
                  <a:txBody>
                    <a:bodyPr/>
                    <a:lstStyle/>
                    <a:p>
                      <a:pPr marL="43815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přímý</a:t>
                      </a:r>
                      <a:r>
                        <a:rPr lang="cs-CZ" sz="1100" spc="-50" dirty="0">
                          <a:effectLst/>
                        </a:rPr>
                        <a:t> </a:t>
                      </a:r>
                      <a:r>
                        <a:rPr lang="cs-CZ" sz="1100" spc="-10" dirty="0">
                          <a:effectLst/>
                        </a:rPr>
                        <a:t>nákup</a:t>
                      </a:r>
                      <a:endParaRPr lang="cs-CZ" sz="1100" dirty="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9530">
                        <a:spcBef>
                          <a:spcPts val="210"/>
                        </a:spcBef>
                        <a:spcAft>
                          <a:spcPts val="0"/>
                        </a:spcAft>
                      </a:pPr>
                      <a:r>
                        <a:rPr lang="cs-CZ" sz="1100" spc="-10">
                          <a:effectLst/>
                        </a:rPr>
                        <a:t>≤</a:t>
                      </a:r>
                      <a:r>
                        <a:rPr lang="cs-CZ" sz="1100" spc="-55">
                          <a:effectLst/>
                        </a:rPr>
                        <a:t> </a:t>
                      </a:r>
                      <a:r>
                        <a:rPr lang="cs-CZ" sz="1100" spc="-10">
                          <a:effectLst/>
                        </a:rPr>
                        <a:t>750.000</a:t>
                      </a:r>
                      <a:r>
                        <a:rPr lang="cs-CZ" sz="1100" spc="-55">
                          <a:effectLst/>
                        </a:rPr>
                        <a:t> </a:t>
                      </a:r>
                      <a:r>
                        <a:rPr lang="cs-CZ" sz="1100" spc="-10">
                          <a:effectLst/>
                        </a:rPr>
                        <a:t>na</a:t>
                      </a:r>
                      <a:r>
                        <a:rPr lang="cs-CZ" sz="1100" spc="-55">
                          <a:effectLst/>
                        </a:rPr>
                        <a:t> </a:t>
                      </a:r>
                      <a:r>
                        <a:rPr lang="cs-CZ" sz="1100" spc="-10">
                          <a:effectLst/>
                        </a:rPr>
                        <a:t>zakázku</a:t>
                      </a:r>
                      <a:r>
                        <a:rPr lang="cs-CZ" sz="1100" spc="-55">
                          <a:effectLst/>
                        </a:rPr>
                        <a:t> </a:t>
                      </a:r>
                      <a:r>
                        <a:rPr lang="cs-CZ" sz="1100" spc="-10">
                          <a:effectLst/>
                        </a:rPr>
                        <a:t>na</a:t>
                      </a:r>
                      <a:r>
                        <a:rPr lang="cs-CZ" sz="1100" spc="-60">
                          <a:effectLst/>
                        </a:rPr>
                        <a:t> </a:t>
                      </a:r>
                      <a:r>
                        <a:rPr lang="cs-CZ" sz="1100" spc="-10">
                          <a:effectLst/>
                        </a:rPr>
                        <a:t>dodávky/služby/stavební</a:t>
                      </a:r>
                      <a:r>
                        <a:rPr lang="cs-CZ" sz="1100" spc="-55">
                          <a:effectLst/>
                        </a:rPr>
                        <a:t> </a:t>
                      </a:r>
                      <a:r>
                        <a:rPr lang="cs-CZ" sz="1100" spc="-20">
                          <a:effectLst/>
                        </a:rPr>
                        <a:t>práce</a:t>
                      </a:r>
                      <a:endParaRPr lang="cs-CZ" sz="110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819791362"/>
                  </a:ext>
                </a:extLst>
              </a:tr>
              <a:tr h="685359">
                <a:tc>
                  <a:txBody>
                    <a:bodyPr/>
                    <a:lstStyle/>
                    <a:p>
                      <a:pPr marL="43815">
                        <a:spcBef>
                          <a:spcPts val="690"/>
                        </a:spcBef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cenový</a:t>
                      </a:r>
                      <a:r>
                        <a:rPr lang="cs-CZ" sz="1100" spc="-60" dirty="0">
                          <a:effectLst/>
                        </a:rPr>
                        <a:t> </a:t>
                      </a:r>
                      <a:r>
                        <a:rPr lang="cs-CZ" sz="1100" spc="-10" dirty="0">
                          <a:effectLst/>
                        </a:rPr>
                        <a:t>marketing</a:t>
                      </a:r>
                      <a:endParaRPr lang="cs-CZ" sz="1100" dirty="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9530">
                        <a:lnSpc>
                          <a:spcPts val="1145"/>
                        </a:lnSpc>
                        <a:spcAft>
                          <a:spcPts val="0"/>
                        </a:spcAft>
                      </a:pPr>
                      <a:r>
                        <a:rPr lang="cs-CZ" sz="1100" spc="-20" dirty="0">
                          <a:effectLst/>
                        </a:rPr>
                        <a:t>&gt;</a:t>
                      </a:r>
                      <a:r>
                        <a:rPr lang="cs-CZ" sz="1100" spc="-45" dirty="0">
                          <a:effectLst/>
                        </a:rPr>
                        <a:t> </a:t>
                      </a:r>
                      <a:r>
                        <a:rPr lang="cs-CZ" sz="1100" spc="-20" dirty="0">
                          <a:effectLst/>
                        </a:rPr>
                        <a:t>750.000</a:t>
                      </a:r>
                      <a:r>
                        <a:rPr lang="cs-CZ" sz="1100" spc="-40" dirty="0">
                          <a:effectLst/>
                        </a:rPr>
                        <a:t> </a:t>
                      </a:r>
                      <a:r>
                        <a:rPr lang="cs-CZ" sz="1100" spc="-20" dirty="0">
                          <a:effectLst/>
                        </a:rPr>
                        <a:t>a</a:t>
                      </a:r>
                      <a:r>
                        <a:rPr lang="cs-CZ" sz="1100" spc="-45" dirty="0">
                          <a:effectLst/>
                        </a:rPr>
                        <a:t> </a:t>
                      </a:r>
                      <a:r>
                        <a:rPr lang="cs-CZ" sz="1100" spc="-20" dirty="0">
                          <a:effectLst/>
                        </a:rPr>
                        <a:t>zároveň</a:t>
                      </a:r>
                      <a:r>
                        <a:rPr lang="cs-CZ" sz="1100" spc="-50" dirty="0">
                          <a:effectLst/>
                        </a:rPr>
                        <a:t> </a:t>
                      </a:r>
                      <a:r>
                        <a:rPr lang="cs-CZ" sz="1100" spc="-20" dirty="0">
                          <a:effectLst/>
                        </a:rPr>
                        <a:t>≤</a:t>
                      </a:r>
                      <a:r>
                        <a:rPr lang="cs-CZ" sz="1100" spc="-45" dirty="0">
                          <a:effectLst/>
                        </a:rPr>
                        <a:t> </a:t>
                      </a:r>
                      <a:r>
                        <a:rPr lang="cs-CZ" sz="1100" spc="-20" dirty="0">
                          <a:effectLst/>
                        </a:rPr>
                        <a:t>(3.000.000</a:t>
                      </a:r>
                      <a:r>
                        <a:rPr lang="cs-CZ" sz="1100" spc="-50" dirty="0">
                          <a:effectLst/>
                        </a:rPr>
                        <a:t> </a:t>
                      </a:r>
                      <a:r>
                        <a:rPr lang="cs-CZ" sz="1100" spc="-20" dirty="0">
                          <a:effectLst/>
                        </a:rPr>
                        <a:t>na</a:t>
                      </a:r>
                      <a:r>
                        <a:rPr lang="cs-CZ" sz="1100" spc="-45" dirty="0">
                          <a:effectLst/>
                        </a:rPr>
                        <a:t> </a:t>
                      </a:r>
                      <a:r>
                        <a:rPr lang="cs-CZ" sz="1100" spc="-20" dirty="0">
                          <a:effectLst/>
                        </a:rPr>
                        <a:t>dodávky/služby</a:t>
                      </a:r>
                      <a:r>
                        <a:rPr lang="cs-CZ" sz="1100" spc="-30" dirty="0">
                          <a:effectLst/>
                        </a:rPr>
                        <a:t> </a:t>
                      </a:r>
                      <a:r>
                        <a:rPr lang="cs-CZ" sz="1100" spc="-20" dirty="0">
                          <a:effectLst/>
                        </a:rPr>
                        <a:t>nebo</a:t>
                      </a:r>
                      <a:endParaRPr lang="cs-CZ" sz="1100" dirty="0">
                        <a:effectLst/>
                      </a:endParaRPr>
                    </a:p>
                    <a:p>
                      <a:pPr marL="49530"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9.000.000</a:t>
                      </a:r>
                      <a:r>
                        <a:rPr lang="cs-CZ" sz="1100" spc="-45" dirty="0">
                          <a:effectLst/>
                        </a:rPr>
                        <a:t> </a:t>
                      </a:r>
                      <a:r>
                        <a:rPr lang="cs-CZ" sz="1100" dirty="0">
                          <a:effectLst/>
                        </a:rPr>
                        <a:t>na</a:t>
                      </a:r>
                      <a:r>
                        <a:rPr lang="cs-CZ" sz="1100" spc="-40" dirty="0">
                          <a:effectLst/>
                        </a:rPr>
                        <a:t> </a:t>
                      </a:r>
                      <a:r>
                        <a:rPr lang="cs-CZ" sz="1100" dirty="0">
                          <a:effectLst/>
                        </a:rPr>
                        <a:t>stavební</a:t>
                      </a:r>
                      <a:r>
                        <a:rPr lang="cs-CZ" sz="1100" spc="-40" dirty="0">
                          <a:effectLst/>
                        </a:rPr>
                        <a:t> </a:t>
                      </a:r>
                      <a:r>
                        <a:rPr lang="cs-CZ" sz="1100" spc="-10" dirty="0">
                          <a:effectLst/>
                        </a:rPr>
                        <a:t>práce)</a:t>
                      </a:r>
                      <a:endParaRPr lang="cs-CZ" sz="1100" dirty="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265730220"/>
                  </a:ext>
                </a:extLst>
              </a:tr>
              <a:tr h="350192">
                <a:tc>
                  <a:txBody>
                    <a:bodyPr/>
                    <a:lstStyle/>
                    <a:p>
                      <a:pPr marL="43815"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ZŘ</a:t>
                      </a:r>
                      <a:r>
                        <a:rPr lang="cs-CZ" sz="1100" spc="-25">
                          <a:effectLst/>
                        </a:rPr>
                        <a:t> </a:t>
                      </a:r>
                      <a:r>
                        <a:rPr lang="cs-CZ" sz="1100">
                          <a:effectLst/>
                        </a:rPr>
                        <a:t>dle</a:t>
                      </a:r>
                      <a:r>
                        <a:rPr lang="cs-CZ" sz="1100" spc="-25">
                          <a:effectLst/>
                        </a:rPr>
                        <a:t> </a:t>
                      </a:r>
                      <a:r>
                        <a:rPr lang="cs-CZ" sz="1100" spc="-20">
                          <a:effectLst/>
                        </a:rPr>
                        <a:t>ZZVZ</a:t>
                      </a:r>
                      <a:endParaRPr lang="cs-CZ" sz="110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9530">
                        <a:spcBef>
                          <a:spcPts val="210"/>
                        </a:spcBef>
                        <a:spcAft>
                          <a:spcPts val="0"/>
                        </a:spcAft>
                      </a:pPr>
                      <a:r>
                        <a:rPr lang="cs-CZ" sz="1100" spc="-10" dirty="0">
                          <a:effectLst/>
                        </a:rPr>
                        <a:t>&gt;</a:t>
                      </a:r>
                      <a:r>
                        <a:rPr lang="cs-CZ" sz="1100" spc="-40" dirty="0">
                          <a:effectLst/>
                        </a:rPr>
                        <a:t> </a:t>
                      </a:r>
                      <a:r>
                        <a:rPr lang="cs-CZ" sz="1100" spc="-10" dirty="0">
                          <a:effectLst/>
                        </a:rPr>
                        <a:t>(3.000.000</a:t>
                      </a:r>
                      <a:r>
                        <a:rPr lang="cs-CZ" sz="1100" spc="-35" dirty="0">
                          <a:effectLst/>
                        </a:rPr>
                        <a:t> </a:t>
                      </a:r>
                      <a:r>
                        <a:rPr lang="cs-CZ" sz="1100" spc="-10" dirty="0">
                          <a:effectLst/>
                        </a:rPr>
                        <a:t>na</a:t>
                      </a:r>
                      <a:r>
                        <a:rPr lang="cs-CZ" sz="1100" spc="-40" dirty="0">
                          <a:effectLst/>
                        </a:rPr>
                        <a:t> </a:t>
                      </a:r>
                      <a:r>
                        <a:rPr lang="cs-CZ" sz="1100" spc="-10" dirty="0">
                          <a:effectLst/>
                        </a:rPr>
                        <a:t>dodávky/služby</a:t>
                      </a:r>
                      <a:r>
                        <a:rPr lang="cs-CZ" sz="1100" spc="-35" dirty="0">
                          <a:effectLst/>
                        </a:rPr>
                        <a:t> </a:t>
                      </a:r>
                      <a:r>
                        <a:rPr lang="cs-CZ" sz="1100" spc="-10" dirty="0">
                          <a:effectLst/>
                        </a:rPr>
                        <a:t>nebo</a:t>
                      </a:r>
                      <a:r>
                        <a:rPr lang="cs-CZ" sz="1100" spc="-45" dirty="0">
                          <a:effectLst/>
                        </a:rPr>
                        <a:t> </a:t>
                      </a:r>
                      <a:r>
                        <a:rPr lang="cs-CZ" sz="1100" spc="-10" dirty="0">
                          <a:effectLst/>
                        </a:rPr>
                        <a:t>9.000.000</a:t>
                      </a:r>
                      <a:r>
                        <a:rPr lang="cs-CZ" sz="1100" spc="-40" dirty="0">
                          <a:effectLst/>
                        </a:rPr>
                        <a:t> </a:t>
                      </a:r>
                      <a:r>
                        <a:rPr lang="cs-CZ" sz="1100" spc="-10" dirty="0">
                          <a:effectLst/>
                        </a:rPr>
                        <a:t>na</a:t>
                      </a:r>
                      <a:r>
                        <a:rPr lang="cs-CZ" sz="1100" spc="-35" dirty="0">
                          <a:effectLst/>
                        </a:rPr>
                        <a:t> </a:t>
                      </a:r>
                      <a:r>
                        <a:rPr lang="cs-CZ" sz="1100" spc="-10" dirty="0">
                          <a:effectLst/>
                        </a:rPr>
                        <a:t>stavební</a:t>
                      </a:r>
                      <a:r>
                        <a:rPr lang="cs-CZ" sz="1100" spc="-35" dirty="0">
                          <a:effectLst/>
                        </a:rPr>
                        <a:t> </a:t>
                      </a:r>
                      <a:r>
                        <a:rPr lang="cs-CZ" sz="1100" spc="-10" dirty="0">
                          <a:effectLst/>
                        </a:rPr>
                        <a:t>práce)</a:t>
                      </a:r>
                      <a:endParaRPr lang="cs-CZ" sz="1100" dirty="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569577456"/>
                  </a:ext>
                </a:extLst>
              </a:tr>
            </a:tbl>
          </a:graphicData>
        </a:graphic>
      </p:graphicFrame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5287" y="1979373"/>
            <a:ext cx="3977355" cy="4878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578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Termíny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Registrace na MAS prostřednictvím portálu farmáře do </a:t>
            </a:r>
            <a:r>
              <a:rPr lang="cs-CZ" b="1" dirty="0" smtClean="0"/>
              <a:t>15</a:t>
            </a:r>
            <a:r>
              <a:rPr lang="cs-CZ" b="1" dirty="0" smtClean="0"/>
              <a:t>.5. </a:t>
            </a:r>
            <a:r>
              <a:rPr lang="cs-CZ" b="1" dirty="0" smtClean="0"/>
              <a:t>2026</a:t>
            </a:r>
          </a:p>
          <a:p>
            <a:r>
              <a:rPr lang="cs-CZ" b="1" dirty="0" smtClean="0"/>
              <a:t>MAS podepíše </a:t>
            </a:r>
            <a:r>
              <a:rPr lang="cs-CZ" b="1" dirty="0" err="1"/>
              <a:t>Ž</a:t>
            </a:r>
            <a:r>
              <a:rPr lang="cs-CZ" b="1" dirty="0" err="1" smtClean="0"/>
              <a:t>oD</a:t>
            </a:r>
            <a:r>
              <a:rPr lang="cs-CZ" b="1" dirty="0" smtClean="0"/>
              <a:t> a žadatel registruje projekt na RO SZIF do </a:t>
            </a:r>
            <a:r>
              <a:rPr lang="cs-CZ" b="1" dirty="0" smtClean="0"/>
              <a:t>30. 6. </a:t>
            </a:r>
            <a:r>
              <a:rPr lang="cs-CZ" b="1" dirty="0" smtClean="0"/>
              <a:t>2026</a:t>
            </a:r>
          </a:p>
          <a:p>
            <a:r>
              <a:rPr lang="cs-CZ" b="1" dirty="0" smtClean="0"/>
              <a:t>Pokud je realizováno výběrové řízení na </a:t>
            </a:r>
            <a:r>
              <a:rPr lang="cs-CZ" b="1" dirty="0" smtClean="0"/>
              <a:t>dodavatele či CM </a:t>
            </a:r>
            <a:r>
              <a:rPr lang="cs-CZ" b="1" dirty="0" smtClean="0"/>
              <a:t>(netýká se přímého nákupu) dodá žadatel doplněnou žádost </a:t>
            </a:r>
            <a:r>
              <a:rPr lang="cs-CZ" b="1" dirty="0" smtClean="0"/>
              <a:t>do28.8.2026 na </a:t>
            </a:r>
            <a:r>
              <a:rPr lang="cs-CZ" b="1" dirty="0" smtClean="0"/>
              <a:t>kontrolu na MAS a následně prostřednictvím PF doloží žádost nejpozději do </a:t>
            </a:r>
            <a:r>
              <a:rPr lang="cs-CZ" b="1" dirty="0" smtClean="0"/>
              <a:t>8. 9.</a:t>
            </a:r>
            <a:r>
              <a:rPr lang="cs-CZ" b="1" dirty="0" smtClean="0"/>
              <a:t> </a:t>
            </a:r>
            <a:r>
              <a:rPr lang="cs-CZ" b="1" dirty="0" smtClean="0"/>
              <a:t>2026 na SZIF</a:t>
            </a:r>
          </a:p>
          <a:p>
            <a:endParaRPr lang="cs-CZ" b="1" dirty="0" smtClean="0"/>
          </a:p>
          <a:p>
            <a:pPr marL="0" indent="0" algn="ctr">
              <a:buNone/>
            </a:pPr>
            <a:r>
              <a:rPr lang="cs-CZ" b="1" dirty="0" smtClean="0"/>
              <a:t>ZPŮSOBILOST VÝDAJŮ NEJDŘÍVE KE DNI ZAREGISTROVÁNÍ ŽÁDOSTI NA MAS</a:t>
            </a:r>
          </a:p>
          <a:p>
            <a:pPr marL="0" indent="0" algn="ctr">
              <a:buNone/>
            </a:pPr>
            <a:r>
              <a:rPr lang="cs-CZ" b="1" dirty="0" smtClean="0"/>
              <a:t>DOPORUČUJEME AŽ PO DNI ZAREGISTROVÁNÍ ŽÁDOSTI MA MAS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24306354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Dotazy, konzultace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 smtClean="0">
                <a:hlinkClick r:id="rId2"/>
              </a:rPr>
              <a:t>www.vyhlidky.eu/VÝZVY/SZP/</a:t>
            </a:r>
            <a:endParaRPr lang="cs-CZ" sz="2800" dirty="0" smtClean="0"/>
          </a:p>
          <a:p>
            <a:r>
              <a:rPr lang="cs-CZ" sz="2800" dirty="0" smtClean="0"/>
              <a:t>Mail. </a:t>
            </a:r>
            <a:r>
              <a:rPr lang="cs-CZ" sz="2800" dirty="0" smtClean="0">
                <a:hlinkClick r:id="rId3"/>
              </a:rPr>
              <a:t>cermakova@vyhlidky.cz</a:t>
            </a:r>
            <a:endParaRPr lang="cs-CZ" sz="2800" dirty="0" smtClean="0"/>
          </a:p>
          <a:p>
            <a:r>
              <a:rPr lang="cs-CZ" sz="2800" dirty="0" smtClean="0"/>
              <a:t>Tel. 724 068 686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513588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Dotazy, konzultace</a:t>
            </a:r>
            <a:br>
              <a:rPr lang="cs-CZ" dirty="0" smtClean="0"/>
            </a:br>
            <a:r>
              <a:rPr lang="cs-CZ" dirty="0" smtClean="0"/>
              <a:t>Děkujeme za pozornost</a:t>
            </a:r>
            <a:endParaRPr lang="cs-CZ" dirty="0"/>
          </a:p>
        </p:txBody>
      </p:sp>
      <p:pic>
        <p:nvPicPr>
          <p:cNvPr id="4" name="Zástupný symbol pro obsah 3" descr="Otázka &lt;strong&gt;Otazník&lt;/strong&gt; Požadavek · Obrázek zdarma na Pixabay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4515" y="1977656"/>
            <a:ext cx="5143991" cy="3200400"/>
          </a:xfrm>
        </p:spPr>
      </p:pic>
    </p:spTree>
    <p:extLst>
      <p:ext uri="{BB962C8B-B14F-4D97-AF65-F5344CB8AC3E}">
        <p14:creationId xmlns:p14="http://schemas.microsoft.com/office/powerpoint/2010/main" val="31238147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Způsob výběru projektů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18712" y="2215299"/>
            <a:ext cx="10554574" cy="4642700"/>
          </a:xfrm>
        </p:spPr>
        <p:txBody>
          <a:bodyPr>
            <a:normAutofit fontScale="70000" lnSpcReduction="20000"/>
          </a:bodyPr>
          <a:lstStyle/>
          <a:p>
            <a:r>
              <a:rPr lang="cs-CZ" sz="2300" b="1" dirty="0" smtClean="0"/>
              <a:t>Kancelář MAS – kontrola formálních náležitostí a přijatelnosti, výzvy k doplnění.  Připravuje podklady pro hodnotitelskou komusi a Výkonnou radu</a:t>
            </a:r>
          </a:p>
          <a:p>
            <a:r>
              <a:rPr lang="cs-CZ" sz="2300" b="1" dirty="0" smtClean="0"/>
              <a:t>Hodnotitelská komise - provádí </a:t>
            </a:r>
            <a:r>
              <a:rPr lang="cs-CZ" sz="2300" b="1" dirty="0"/>
              <a:t>věcné hodnocení projektů na základě předem definovaných preferenčních kritérií. Podle výsledku bodového hodnocení sestavuje konečné pořadí projektů v jednotlivých </a:t>
            </a:r>
            <a:r>
              <a:rPr lang="cs-CZ" sz="2300" b="1" dirty="0" err="1"/>
              <a:t>Fichích</a:t>
            </a:r>
            <a:r>
              <a:rPr lang="cs-CZ" sz="2300" b="1" dirty="0"/>
              <a:t>. V případě shodného počtu bodů je pořadí projektů stanoveno dle níže uvedených podmínek. Výsledný seznam slouží jako podklad pro jednání rozhodovacího </a:t>
            </a:r>
            <a:r>
              <a:rPr lang="cs-CZ" sz="2300" b="1" dirty="0" smtClean="0"/>
              <a:t>orgánu.</a:t>
            </a:r>
          </a:p>
          <a:p>
            <a:r>
              <a:rPr lang="cs-CZ" sz="2300" b="1" dirty="0" smtClean="0"/>
              <a:t>Podmínky při shodném počtu bodů: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300" b="1" dirty="0" smtClean="0"/>
              <a:t>nižší způsobilé výdaje,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300" b="1" dirty="0" smtClean="0"/>
              <a:t>doposud nepodpořený žadatel v rámci SZP,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300" b="1" dirty="0" smtClean="0"/>
              <a:t>místo realizace v obci s nižším počtem obyvatel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300" b="1" dirty="0" smtClean="0"/>
              <a:t>Výkonná rada – rozhodovací </a:t>
            </a:r>
            <a:r>
              <a:rPr lang="cs-CZ" sz="2300" b="1" dirty="0"/>
              <a:t>orgán vybírá projekty k podpoře a stanovuje výši alokace na projekty na základě návrhu výběrového orgánu. Dle níže uvedených podmínek rozhoduje o přesunech alokace v rámci výzvy a o podpoře hraničního projektu. Výsledný seznam vybraných a nevybraných projektů je předán na SZIF</a:t>
            </a:r>
            <a:r>
              <a:rPr lang="cs-CZ" sz="2300" b="1" dirty="0" smtClean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cs-CZ" sz="2000" b="1" dirty="0"/>
          </a:p>
          <a:p>
            <a:pPr>
              <a:buFont typeface="Arial" panose="020B0604020202020204" pitchFamily="34" charset="0"/>
              <a:buChar char="•"/>
            </a:pPr>
            <a:r>
              <a:rPr lang="cs-CZ" sz="2000" b="1" dirty="0" smtClean="0"/>
              <a:t>TRANSPARENTNOST  - ETICKÝ KODEX</a:t>
            </a: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7744561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Fiche</a:t>
            </a:r>
            <a:r>
              <a:rPr lang="cs-CZ" dirty="0" smtClean="0"/>
              <a:t> 4 Podnikání malých a středních podniků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18712" y="1879134"/>
            <a:ext cx="10554574" cy="52475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b="1" dirty="0" smtClean="0"/>
              <a:t>Aktivita d) </a:t>
            </a:r>
            <a:r>
              <a:rPr lang="cs-CZ" sz="2000" b="1" dirty="0"/>
              <a:t>N</a:t>
            </a:r>
            <a:r>
              <a:rPr lang="cs-CZ" sz="2000" b="1" dirty="0" smtClean="0"/>
              <a:t>ezemědělské podnikání</a:t>
            </a:r>
          </a:p>
          <a:p>
            <a:r>
              <a:rPr lang="cs-CZ" sz="2000" b="1" dirty="0" smtClean="0"/>
              <a:t>ŽADATEL  - podnikatelské subjekty splňující definici malého nebo středního podniku dle Přílohy /Zemědělského nařízení o blokových výjimkách</a:t>
            </a:r>
          </a:p>
          <a:p>
            <a:r>
              <a:rPr lang="cs-CZ" sz="2000" b="1" dirty="0" smtClean="0"/>
              <a:t>Malý podnik  - méně než 50 osob a roční obrat nebo bilanční suma nepřekročí  10 mil €</a:t>
            </a:r>
          </a:p>
          <a:p>
            <a:r>
              <a:rPr lang="cs-CZ" sz="2000" b="1" dirty="0" smtClean="0"/>
              <a:t>Střední podnik – méně než 250 osob a roční obrat do 50 mil.€ anebo bilanční suma nepřekročí 43 mil €</a:t>
            </a:r>
          </a:p>
          <a:p>
            <a:r>
              <a:rPr lang="cs-CZ" sz="2000" b="1" dirty="0" err="1" smtClean="0"/>
              <a:t>Mikropodnik</a:t>
            </a:r>
            <a:r>
              <a:rPr lang="cs-CZ" sz="2000" b="1" dirty="0" smtClean="0"/>
              <a:t> – méně než 10 osob </a:t>
            </a:r>
            <a:r>
              <a:rPr lang="cs-CZ" sz="2000" b="1" dirty="0"/>
              <a:t>a roční obrat nebo bilanční suma nepřekročí  </a:t>
            </a:r>
            <a:endParaRPr lang="cs-CZ" sz="2000" b="1" dirty="0" smtClean="0"/>
          </a:p>
          <a:p>
            <a:pPr marL="0" indent="0">
              <a:buNone/>
            </a:pPr>
            <a:r>
              <a:rPr lang="cs-CZ" sz="2000" b="1" dirty="0"/>
              <a:t> </a:t>
            </a:r>
            <a:r>
              <a:rPr lang="cs-CZ" sz="2000" b="1" dirty="0" smtClean="0"/>
              <a:t>   2 </a:t>
            </a:r>
            <a:r>
              <a:rPr lang="cs-CZ" sz="2000" b="1" dirty="0"/>
              <a:t>mil €</a:t>
            </a:r>
          </a:p>
          <a:p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33266563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Nezemědělské podnikání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18712" y="1879134"/>
            <a:ext cx="10554574" cy="49788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b="1" dirty="0" smtClean="0"/>
              <a:t>Na co je možné žádat: </a:t>
            </a:r>
          </a:p>
          <a:p>
            <a:pPr marL="0" indent="0">
              <a:buNone/>
            </a:pPr>
            <a:r>
              <a:rPr lang="cs-CZ" sz="2000" b="1" dirty="0" smtClean="0"/>
              <a:t>Investice do staveb, strojů technologií a dalšího vybavení pro nezemědělské podnikání</a:t>
            </a:r>
          </a:p>
          <a:p>
            <a:pPr marL="0" indent="0">
              <a:buNone/>
            </a:pPr>
            <a:r>
              <a:rPr lang="cs-CZ" sz="2000" b="1" dirty="0"/>
              <a:t>Ž</a:t>
            </a:r>
            <a:r>
              <a:rPr lang="cs-CZ" sz="2000" b="1" dirty="0" smtClean="0"/>
              <a:t>ádat není možné na: </a:t>
            </a:r>
          </a:p>
          <a:p>
            <a:pPr marL="0" indent="0">
              <a:buNone/>
            </a:pPr>
            <a:r>
              <a:rPr lang="cs-CZ" sz="2000" b="1" dirty="0" smtClean="0"/>
              <a:t>Výrobu tabákových výrobků</a:t>
            </a:r>
          </a:p>
          <a:p>
            <a:pPr marL="0" indent="0">
              <a:buNone/>
            </a:pPr>
            <a:r>
              <a:rPr lang="cs-CZ" sz="2000" b="1" dirty="0" smtClean="0"/>
              <a:t>Výrobu zbraní a střeliva</a:t>
            </a:r>
          </a:p>
          <a:p>
            <a:pPr marL="0" indent="0">
              <a:buNone/>
            </a:pPr>
            <a:r>
              <a:rPr lang="cs-CZ" sz="2000" b="1" dirty="0" smtClean="0"/>
              <a:t>Činnost heren, kasin a sázkových kanceláří</a:t>
            </a:r>
          </a:p>
          <a:p>
            <a:pPr marL="0" indent="0">
              <a:buNone/>
            </a:pP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22675307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0059" y="413632"/>
            <a:ext cx="10571998" cy="970450"/>
          </a:xfrm>
        </p:spPr>
        <p:txBody>
          <a:bodyPr/>
          <a:lstStyle/>
          <a:p>
            <a:r>
              <a:rPr lang="cs-CZ" dirty="0" smtClean="0"/>
              <a:t>Nezemědělské podnikání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18712" y="1879134"/>
            <a:ext cx="10554574" cy="497886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sz="2000" b="1" dirty="0" smtClean="0"/>
              <a:t>Dotace 50% CZV (celkové způsobilé výdaje)</a:t>
            </a:r>
          </a:p>
          <a:p>
            <a:pPr marL="0" indent="0" algn="just">
              <a:buNone/>
            </a:pPr>
            <a:r>
              <a:rPr lang="cs-CZ" sz="2000" b="1" dirty="0" smtClean="0"/>
              <a:t>Min. výše CZV 100 00,-     MAX výše CZV 2 000 000,-   výdaje nad rámec jsou vlastními náklady žadatele</a:t>
            </a:r>
          </a:p>
          <a:p>
            <a:pPr marL="0" indent="0" algn="just">
              <a:buNone/>
            </a:pPr>
            <a:r>
              <a:rPr lang="cs-CZ" sz="2000" b="1" dirty="0" smtClean="0"/>
              <a:t>Výše nákladů </a:t>
            </a:r>
            <a:r>
              <a:rPr lang="cs-CZ" sz="2000" b="1" dirty="0"/>
              <a:t>u</a:t>
            </a:r>
            <a:r>
              <a:rPr lang="cs-CZ" sz="2000" b="1" dirty="0" smtClean="0"/>
              <a:t>rčuje režim zakázky přímý nákup x cenový </a:t>
            </a:r>
            <a:r>
              <a:rPr lang="cs-CZ" sz="2000" b="1" dirty="0" err="1" smtClean="0"/>
              <a:t>marketingx</a:t>
            </a:r>
            <a:r>
              <a:rPr lang="cs-CZ" sz="2000" b="1" dirty="0" smtClean="0"/>
              <a:t> výběrové řízení</a:t>
            </a:r>
          </a:p>
          <a:p>
            <a:pPr marL="0" indent="0" algn="just">
              <a:buNone/>
            </a:pP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21858628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Přidaná hodnota projektu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18712" y="1879134"/>
            <a:ext cx="10554574" cy="497886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2000" b="1" dirty="0" smtClean="0"/>
              <a:t>Projekt </a:t>
            </a:r>
            <a:r>
              <a:rPr lang="cs-CZ" sz="2000" b="1" dirty="0"/>
              <a:t>má přidanou hodnotu, pokud přináší pro území MAS efekty, které by nepřinesl, pokud by byl </a:t>
            </a:r>
            <a:r>
              <a:rPr lang="cs-CZ" sz="2000" b="1" dirty="0" smtClean="0"/>
              <a:t>realizován </a:t>
            </a:r>
            <a:r>
              <a:rPr lang="cs-CZ" sz="2000" b="1" dirty="0"/>
              <a:t>z jiných zdrojů. Může se např. jednat o : </a:t>
            </a:r>
            <a:r>
              <a:rPr lang="cs-CZ" sz="2000" b="1" dirty="0" smtClean="0"/>
              <a:t>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cs-CZ" sz="2000" b="1" dirty="0" smtClean="0"/>
              <a:t>Spolupráce žadatele a školy, obcí či NNO (prezentace pro výuku, zájmovou   činnost)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cs-CZ" sz="2000" b="1" dirty="0"/>
              <a:t>Z</a:t>
            </a:r>
            <a:r>
              <a:rPr lang="cs-CZ" sz="2000" b="1" dirty="0" smtClean="0"/>
              <a:t>lepšení </a:t>
            </a:r>
            <a:r>
              <a:rPr lang="cs-CZ" sz="2000" b="1" dirty="0"/>
              <a:t>sociálního kapitálu – žadatel je ochoten sdílet zkušenosti s přípravou a realizací projektu, zapojuje se do dalších aktivit MAS, šíří společnou vizi o území </a:t>
            </a:r>
            <a:r>
              <a:rPr lang="cs-CZ" sz="2000" b="1" dirty="0" smtClean="0"/>
              <a:t>MAS. </a:t>
            </a:r>
            <a:endParaRPr lang="cs-CZ" sz="2000" b="1" dirty="0"/>
          </a:p>
          <a:p>
            <a:pPr algn="just">
              <a:buFont typeface="Wingdings" panose="05000000000000000000" pitchFamily="2" charset="2"/>
              <a:buChar char="§"/>
            </a:pPr>
            <a:r>
              <a:rPr lang="cs-CZ" sz="2000" b="1" dirty="0" smtClean="0"/>
              <a:t>Realizací </a:t>
            </a:r>
            <a:r>
              <a:rPr lang="cs-CZ" sz="2000" b="1" dirty="0"/>
              <a:t>projektu dojde k podnícení dalších investic či aktivit na území </a:t>
            </a:r>
            <a:r>
              <a:rPr lang="cs-CZ" sz="2000" b="1" dirty="0" smtClean="0"/>
              <a:t>MAS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cs-CZ" sz="2000" b="1" dirty="0" smtClean="0"/>
              <a:t>Dny otevřených dveří, návštěvnické dny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cs-CZ" sz="2000" b="1" dirty="0" smtClean="0"/>
              <a:t>Inovativní </a:t>
            </a:r>
            <a:r>
              <a:rPr lang="cs-CZ" sz="2000" b="1" dirty="0"/>
              <a:t>projekty, které přináší nová řešení v místním </a:t>
            </a:r>
            <a:r>
              <a:rPr lang="cs-CZ" sz="2000" b="1" dirty="0" smtClean="0"/>
              <a:t>kontextu</a:t>
            </a:r>
          </a:p>
          <a:p>
            <a:pPr marL="0" indent="0" algn="ctr">
              <a:buNone/>
            </a:pPr>
            <a:r>
              <a:rPr lang="cs-CZ" sz="2000" b="1" dirty="0" smtClean="0">
                <a:solidFill>
                  <a:srgbClr val="FF0000"/>
                </a:solidFill>
              </a:rPr>
              <a:t>Bude kontrolováno – neplnění ukončení administrace projektu</a:t>
            </a:r>
          </a:p>
          <a:p>
            <a:pPr marL="0" indent="0" algn="ctr">
              <a:buNone/>
            </a:pPr>
            <a:r>
              <a:rPr lang="cs-CZ" sz="2000" b="1" dirty="0" smtClean="0"/>
              <a:t> </a:t>
            </a: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2277654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Hodnocení – přidělení bodů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Žadatel navrhne bodové hodnocení v </a:t>
            </a:r>
            <a:r>
              <a:rPr lang="cs-CZ" b="1" dirty="0" err="1" smtClean="0"/>
              <a:t>ŽoD</a:t>
            </a:r>
            <a:r>
              <a:rPr lang="cs-CZ" b="1" dirty="0" smtClean="0"/>
              <a:t>. To je pro hodnotitele orientační, přidělují body na základě dostupných informací.</a:t>
            </a:r>
          </a:p>
          <a:p>
            <a:r>
              <a:rPr lang="cs-CZ" b="1" dirty="0" smtClean="0"/>
              <a:t>Žadatel nemůže bodové hodnoty sám měnit. Závazné jsou ve stavu, kdy byla podána žádost o dotaci.</a:t>
            </a:r>
          </a:p>
          <a:p>
            <a:r>
              <a:rPr lang="cs-CZ" b="1" dirty="0" smtClean="0"/>
              <a:t>Při rovném počtu bodů je postupováno dle pravidel uvedených ve „Způsobu výběru projektů“</a:t>
            </a:r>
          </a:p>
          <a:p>
            <a:r>
              <a:rPr lang="cs-CZ" b="1" dirty="0" smtClean="0"/>
              <a:t>Minimálně 70   bodů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832948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táty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TM03457503[[fn=Citáty]]</Template>
  <TotalTime>1312</TotalTime>
  <Words>2014</Words>
  <Application>Microsoft Office PowerPoint</Application>
  <PresentationFormat>Širokoúhlá obrazovka</PresentationFormat>
  <Paragraphs>198</Paragraphs>
  <Slides>39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39</vt:i4>
      </vt:variant>
    </vt:vector>
  </HeadingPairs>
  <TitlesOfParts>
    <vt:vector size="46" baseType="lpstr">
      <vt:lpstr>Arial</vt:lpstr>
      <vt:lpstr>Arial MT</vt:lpstr>
      <vt:lpstr>Century Gothic</vt:lpstr>
      <vt:lpstr>Courier New</vt:lpstr>
      <vt:lpstr>Wingdings</vt:lpstr>
      <vt:lpstr>Wingdings 2</vt:lpstr>
      <vt:lpstr>Citáty</vt:lpstr>
      <vt:lpstr>Zemědělská politika 5. Výzva MAS Vyhlídky,z.s.</vt:lpstr>
      <vt:lpstr>Informace o výzvě</vt:lpstr>
      <vt:lpstr>Informace o výzvě  -web</vt:lpstr>
      <vt:lpstr>Způsob výběru projektů</vt:lpstr>
      <vt:lpstr>Fiche 4 Podnikání malých a středních podniků</vt:lpstr>
      <vt:lpstr>Nezemědělské podnikání</vt:lpstr>
      <vt:lpstr>Nezemědělské podnikání</vt:lpstr>
      <vt:lpstr>Přidaná hodnota projektu</vt:lpstr>
      <vt:lpstr>Hodnocení – přidělení bodů</vt:lpstr>
      <vt:lpstr>Fiche 5 Základní služby a obnova obcí</vt:lpstr>
      <vt:lpstr>Přidaná hodnota projektu</vt:lpstr>
      <vt:lpstr>Hodnocení – přidělení bodů</vt:lpstr>
      <vt:lpstr>Fiche 6 Neproduktivní infrastruktura v krajině</vt:lpstr>
      <vt:lpstr>Fiche 6 a) Neproduktivní infrastruktura v krajině</vt:lpstr>
      <vt:lpstr>Fiche 6 d) Stezky v lese i mimo les</vt:lpstr>
      <vt:lpstr>Fiche 6 e)Drobné památky v krajině</vt:lpstr>
      <vt:lpstr>Přidaná hodnota projektu</vt:lpstr>
      <vt:lpstr>Hodnocení – přidělení bodů</vt:lpstr>
      <vt:lpstr>Požadované přílohy pro všechny Fiche</vt:lpstr>
      <vt:lpstr>Postup pro podání žádosti</vt:lpstr>
      <vt:lpstr>Portál farmáře – metodiky, příručky</vt:lpstr>
      <vt:lpstr>Portál Farmáře</vt:lpstr>
      <vt:lpstr>Portál farmáře – založení žádosti o dotaci</vt:lpstr>
      <vt:lpstr>Prezentace aplikace PowerPoint</vt:lpstr>
      <vt:lpstr>Portál farmáře – generování žádosti z účtu žadatele</vt:lpstr>
      <vt:lpstr>Portál farmáře  - stažení formuláře ŽoD</vt:lpstr>
      <vt:lpstr>Formulář Žádosti o dotaci</vt:lpstr>
      <vt:lpstr>Formulář Žádosti o dotaci - funkcionality</vt:lpstr>
      <vt:lpstr>Formulář Žádosti o dotaci - funkcionality</vt:lpstr>
      <vt:lpstr>Formulář Žádosti o dotaci - funkcionality</vt:lpstr>
      <vt:lpstr>Formulář Žádosti o dotaci - funkcionality</vt:lpstr>
      <vt:lpstr>Přílohy k žádosti</vt:lpstr>
      <vt:lpstr>Pravidla a manuály</vt:lpstr>
      <vt:lpstr>Přílohy k žádosti</vt:lpstr>
      <vt:lpstr>Přílohy k žádosti</vt:lpstr>
      <vt:lpstr>Příručka pro zadavatele x přímý nákup</vt:lpstr>
      <vt:lpstr>Termíny</vt:lpstr>
      <vt:lpstr>Dotazy, konzultace </vt:lpstr>
      <vt:lpstr>Dotazy, konzultace Děkujeme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Zemědělská politika 1. Výzva MAS vyhlídky,z.s.</dc:title>
  <dc:creator>Cermakova</dc:creator>
  <cp:lastModifiedBy>Cermakova</cp:lastModifiedBy>
  <cp:revision>99</cp:revision>
  <dcterms:created xsi:type="dcterms:W3CDTF">2024-09-10T14:18:16Z</dcterms:created>
  <dcterms:modified xsi:type="dcterms:W3CDTF">2026-04-07T13:27:27Z</dcterms:modified>
</cp:coreProperties>
</file>